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30"/>
  </p:notesMasterIdLst>
  <p:handoutMasterIdLst>
    <p:handoutMasterId r:id="rId31"/>
  </p:handoutMasterIdLst>
  <p:sldIdLst>
    <p:sldId id="287" r:id="rId2"/>
    <p:sldId id="256" r:id="rId3"/>
    <p:sldId id="301" r:id="rId4"/>
    <p:sldId id="309" r:id="rId5"/>
    <p:sldId id="293" r:id="rId6"/>
    <p:sldId id="294" r:id="rId7"/>
    <p:sldId id="310" r:id="rId8"/>
    <p:sldId id="295" r:id="rId9"/>
    <p:sldId id="296" r:id="rId10"/>
    <p:sldId id="289" r:id="rId11"/>
    <p:sldId id="302" r:id="rId12"/>
    <p:sldId id="303" r:id="rId13"/>
    <p:sldId id="297" r:id="rId14"/>
    <p:sldId id="298" r:id="rId15"/>
    <p:sldId id="299" r:id="rId16"/>
    <p:sldId id="305" r:id="rId17"/>
    <p:sldId id="304" r:id="rId18"/>
    <p:sldId id="306" r:id="rId19"/>
    <p:sldId id="260" r:id="rId20"/>
    <p:sldId id="308" r:id="rId21"/>
    <p:sldId id="307" r:id="rId22"/>
    <p:sldId id="290" r:id="rId23"/>
    <p:sldId id="312" r:id="rId24"/>
    <p:sldId id="313" r:id="rId25"/>
    <p:sldId id="292" r:id="rId26"/>
    <p:sldId id="315" r:id="rId27"/>
    <p:sldId id="318" r:id="rId28"/>
    <p:sldId id="317" r:id="rId2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83" d="100"/>
          <a:sy n="83" d="100"/>
        </p:scale>
        <p:origin x="-9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6DE60-6B7D-4C62-9F9C-414D48A6D817}" type="datetimeFigureOut">
              <a:rPr lang="en-US" smtClean="0"/>
              <a:pPr/>
              <a:t>12/14/15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72"/>
            <a:ext cx="2982119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30472"/>
            <a:ext cx="2982119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3CA9A-8DA1-4D94-B49A-826E7A434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819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C9429-18C5-4CE9-9AEA-88F2C7D94A40}" type="datetimeFigureOut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77699-18D5-49EA-8835-404A587B0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03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2E447-ACA0-4922-A317-E45797E5FB1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620BB-21E4-43C0-9D1E-E4E0FEE525C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460-DE25-4609-8E67-2EFE52F882EE}" type="datetimeFigureOut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24DF460-DE25-4609-8E67-2EFE52F882EE}" type="datetimeFigureOut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424DF460-DE25-4609-8E67-2EFE52F882EE}" type="datetimeFigureOut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A0D8F8BB-2EA7-4D6B-868B-69879678D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frm=1&amp;source=images&amp;cd=&amp;cad=rja&amp;docid=6-2zpyy8u5POZM&amp;tbnid=CNmjiFO54sUbLM:&amp;ved=0CAUQjRw&amp;url=http://tympan.blogspot.com/2012/01/unleash-chiang.html&amp;ei=t_aIUf6tJbKH0QG_yYCQCQ&amp;bvm=bv.45960087,d.dmg&amp;psig=AFQjCNGypdY_vx1uGX3HaBlC3ltBYSDU0w&amp;ust=1368016933689237" TargetMode="External"/><Relationship Id="rId3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hyperlink" Target="http://www.youtube.com/watch?v=v2A_MUFYi-s" TargetMode="External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hyperlink" Target="http://2neat.com/magazines/index.php?main_page=index&amp;cPath=1_50" TargetMode="External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frm=1&amp;source=images&amp;cd=&amp;cad=rja&amp;docid=Hr2BiRBjVIra3M&amp;tbnid=EroGUW7-5WWecM:&amp;ved=0CAUQjRw&amp;url=http://www.coverbrowser.com/covers/dust-jackets/44&amp;ei=3PiIUbOkOurs0QHY2YHgBw&amp;bvm=bv.45960087,d.dmQ&amp;psig=AFQjCNGlnp2VECuY_-Knoo07Aey7NCdPFA&amp;ust=1368017477245737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sdfsxc4oWXDLSM&amp;tbnid=51Kcz12pGZw-qM:&amp;ved=0CAUQjRw&amp;url=http://chineseposters.net/themes/may-fourth-movement.php&amp;ei=nO-IUZytOqGA0AG4o4HYBQ&amp;bvm=bv.45960087,d.dmg&amp;psig=AFQjCNFxUzrLQW35nxR7SA5vTACMTG44Vw&amp;ust=1368015099155876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4900" b="1" dirty="0" smtClean="0">
                <a:latin typeface="Georgia" pitchFamily="18" charset="0"/>
              </a:rPr>
              <a:t>Unit V </a:t>
            </a:r>
            <a:br>
              <a:rPr lang="en-US" sz="4900" b="1" dirty="0" smtClean="0">
                <a:latin typeface="Georgia" pitchFamily="18" charset="0"/>
              </a:rPr>
            </a:br>
            <a:endParaRPr lang="en-US" sz="4900" b="1" dirty="0" smtClean="0">
              <a:latin typeface="Georg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sz="5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The Interwar Years:</a:t>
            </a:r>
          </a:p>
          <a:p>
            <a:pPr>
              <a:buFontTx/>
              <a:buNone/>
              <a:defRPr/>
            </a:pP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Revolution and Nationalism </a:t>
            </a:r>
          </a:p>
          <a:p>
            <a:pPr>
              <a:buFontTx/>
              <a:buNone/>
              <a:defRPr/>
            </a:pP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1919-1939</a:t>
            </a:r>
          </a:p>
          <a:p>
            <a:pPr>
              <a:buFontTx/>
              <a:buNone/>
              <a:defRPr/>
            </a:pPr>
            <a:endParaRPr lang="en-US" sz="4800" b="1" dirty="0" smtClean="0">
              <a:latin typeface="Georgia" pitchFamily="18" charset="0"/>
            </a:endParaRPr>
          </a:p>
          <a:p>
            <a:pPr>
              <a:buFontTx/>
              <a:buNone/>
              <a:defRPr/>
            </a:pPr>
            <a:r>
              <a:rPr lang="en-US" sz="4800" b="1" dirty="0" smtClean="0">
                <a:latin typeface="Georgia" pitchFamily="18" charset="0"/>
              </a:rPr>
              <a:t>Part 3</a:t>
            </a:r>
            <a:endParaRPr lang="en-US" sz="4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Nationalists Turn on Communists</a:t>
            </a:r>
            <a:endParaRPr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39" y="1290035"/>
            <a:ext cx="5943600" cy="5181600"/>
          </a:xfrm>
        </p:spPr>
        <p:txBody>
          <a:bodyPr>
            <a:normAutofit/>
          </a:bodyPr>
          <a:lstStyle/>
          <a:p>
            <a:pPr marL="339725" lvl="1" indent="-163513"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Sun died in 1925.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Chiang Kai-shek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339725" lvl="1" indent="-163513"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(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Jiang </a:t>
            </a:r>
            <a:r>
              <a:rPr lang="en-US" sz="2600" dirty="0" err="1" smtClean="0">
                <a:solidFill>
                  <a:srgbClr val="000000"/>
                </a:solidFill>
                <a:latin typeface="Georgia" pitchFamily="18" charset="0"/>
              </a:rPr>
              <a:t>Jieshi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) became leader of Nationalists.</a:t>
            </a:r>
          </a:p>
          <a:p>
            <a:pPr marL="176212" lvl="1" indent="0">
              <a:buNone/>
              <a:defRPr/>
            </a:pPr>
            <a:endParaRPr lang="en-US" sz="1000" dirty="0">
              <a:solidFill>
                <a:srgbClr val="000000"/>
              </a:solidFill>
              <a:latin typeface="Georgia" pitchFamily="18" charset="0"/>
            </a:endParaRPr>
          </a:p>
          <a:p>
            <a:pPr marL="339725" lvl="1" indent="-163513"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Jiang waged successful war against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warlords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(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“Northern Expedition”)</a:t>
            </a:r>
          </a:p>
          <a:p>
            <a:pPr marL="339725" lvl="1" indent="-163513">
              <a:buNone/>
              <a:defRPr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39725" lvl="1" indent="-163513"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Jiang and his capitalist supporters opposed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communism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39725" lvl="1" indent="-163513">
              <a:buFont typeface="Arial" pitchFamily="34" charset="0"/>
              <a:buChar char="•"/>
              <a:defRPr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39725" lvl="1" indent="-163513"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Jiang set out </a:t>
            </a:r>
            <a:r>
              <a:rPr lang="en-US" sz="2600" dirty="0">
                <a:solidFill>
                  <a:srgbClr val="000000"/>
                </a:solidFill>
                <a:latin typeface="Georgia" pitchFamily="18" charset="0"/>
              </a:rPr>
              <a:t>to purge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Kuomintang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of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the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Communists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39725" lvl="1" indent="-163513">
              <a:buNone/>
              <a:defRPr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39725" lvl="1" indent="-163513">
              <a:buFont typeface="Arial" pitchFamily="34" charset="0"/>
              <a:buChar char="•"/>
              <a:defRPr/>
            </a:pPr>
            <a:endParaRPr lang="en-US" sz="10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39725" lvl="1" indent="-163513">
              <a:buNone/>
              <a:defRPr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39725" lvl="1" indent="-163513">
              <a:buNone/>
              <a:defRPr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39725" lvl="1" indent="-163513">
              <a:buFont typeface="Arial" pitchFamily="34" charset="0"/>
              <a:buChar char="•"/>
              <a:defRPr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39725" lvl="1" indent="-163513">
              <a:buNone/>
              <a:defRPr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39725" lvl="1" indent="-163513">
              <a:buNone/>
              <a:defRPr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9979" y="4663392"/>
            <a:ext cx="23912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Generalisimo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Jiang Jieshi</a:t>
            </a:r>
          </a:p>
          <a:p>
            <a:pPr algn="ctr"/>
            <a:r>
              <a:rPr lang="en-US" sz="2400" b="1" dirty="0" smtClean="0"/>
              <a:t>(Chiang Kai-shek)</a:t>
            </a:r>
            <a:endParaRPr lang="en-US" sz="2400" b="1" dirty="0"/>
          </a:p>
        </p:txBody>
      </p:sp>
      <p:pic>
        <p:nvPicPr>
          <p:cNvPr id="36866" name="Picture 2" descr="http://www.wpclipart.com/famous/political/Chiang_Kai-Sh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371600"/>
            <a:ext cx="2285776" cy="3206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700" b="1" dirty="0" smtClean="0">
                <a:latin typeface="Georgia" pitchFamily="18" charset="0"/>
              </a:rPr>
              <a:t>1927 </a:t>
            </a:r>
            <a:r>
              <a:rPr lang="en-US" sz="36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The</a:t>
            </a:r>
            <a:r>
              <a:rPr lang="en-US" sz="36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Shanghai Massacre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700" dirty="0" smtClean="0">
                <a:latin typeface="Georgia" pitchFamily="18" charset="0"/>
              </a:rPr>
              <a:t>Large-scale purge of Communists</a:t>
            </a:r>
          </a:p>
          <a:p>
            <a:pPr marL="342900" lvl="1" indent="-342900">
              <a:buNone/>
            </a:pPr>
            <a:r>
              <a:rPr lang="en-US" sz="3700" dirty="0">
                <a:latin typeface="Georgia" pitchFamily="18" charset="0"/>
              </a:rPr>
              <a:t>	</a:t>
            </a:r>
            <a:r>
              <a:rPr lang="en-US" sz="3700" dirty="0" smtClean="0">
                <a:latin typeface="Georgia" pitchFamily="18" charset="0"/>
              </a:rPr>
              <a:t>from the Kuomintang in Shanghai,</a:t>
            </a:r>
          </a:p>
          <a:p>
            <a:pPr marL="342900" lvl="1" indent="-342900">
              <a:buNone/>
            </a:pPr>
            <a:r>
              <a:rPr lang="en-US" sz="3700" dirty="0">
                <a:latin typeface="Georgia" pitchFamily="18" charset="0"/>
              </a:rPr>
              <a:t>	</a:t>
            </a:r>
            <a:r>
              <a:rPr lang="en-US" sz="3700" dirty="0" smtClean="0">
                <a:latin typeface="Georgia" pitchFamily="18" charset="0"/>
              </a:rPr>
              <a:t>ordered by Jiang.</a:t>
            </a:r>
          </a:p>
          <a:p>
            <a:pPr marL="342900" lvl="1" indent="-342900">
              <a:buNone/>
            </a:pPr>
            <a:endParaRPr lang="en-US" sz="3700" dirty="0" smtClean="0">
              <a:latin typeface="Georgia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700" dirty="0">
                <a:latin typeface="Georgia" pitchFamily="18" charset="0"/>
              </a:rPr>
              <a:t>A</a:t>
            </a:r>
            <a:r>
              <a:rPr lang="en-US" sz="3700" dirty="0" smtClean="0">
                <a:latin typeface="Georgia" pitchFamily="18" charset="0"/>
              </a:rPr>
              <a:t>rrests and executions of prominent </a:t>
            </a:r>
          </a:p>
          <a:p>
            <a:pPr marL="342900" lvl="1" indent="-342900">
              <a:buNone/>
            </a:pPr>
            <a:r>
              <a:rPr lang="en-US" sz="3700" dirty="0">
                <a:latin typeface="Georgia" pitchFamily="18" charset="0"/>
              </a:rPr>
              <a:t>	</a:t>
            </a:r>
            <a:r>
              <a:rPr lang="en-US" sz="3700" dirty="0" smtClean="0">
                <a:latin typeface="Georgia" pitchFamily="18" charset="0"/>
              </a:rPr>
              <a:t>Communists / union leaders spread </a:t>
            </a:r>
          </a:p>
          <a:p>
            <a:pPr marL="342900" lvl="1" indent="-342900">
              <a:buNone/>
            </a:pPr>
            <a:r>
              <a:rPr lang="en-US" sz="3700" dirty="0">
                <a:latin typeface="Georgia" pitchFamily="18" charset="0"/>
              </a:rPr>
              <a:t>	</a:t>
            </a:r>
            <a:r>
              <a:rPr lang="en-US" sz="3700" dirty="0" smtClean="0">
                <a:latin typeface="Georgia" pitchFamily="18" charset="0"/>
              </a:rPr>
              <a:t>across China. </a:t>
            </a:r>
          </a:p>
          <a:p>
            <a:pPr marL="342900" lvl="1" indent="-342900">
              <a:buNone/>
            </a:pPr>
            <a:endParaRPr lang="en-US" sz="3700" dirty="0" smtClean="0">
              <a:latin typeface="Georgia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700" dirty="0" smtClean="0">
                <a:latin typeface="Georgia" pitchFamily="18" charset="0"/>
              </a:rPr>
              <a:t>Thousands were killed. Communist</a:t>
            </a:r>
          </a:p>
          <a:p>
            <a:pPr marL="342900" lvl="1" indent="-342900">
              <a:buNone/>
            </a:pPr>
            <a:r>
              <a:rPr lang="en-US" sz="3700" dirty="0">
                <a:latin typeface="Georgia" pitchFamily="18" charset="0"/>
              </a:rPr>
              <a:t>	</a:t>
            </a:r>
            <a:r>
              <a:rPr lang="en-US" sz="3700" dirty="0" smtClean="0">
                <a:latin typeface="Georgia" pitchFamily="18" charset="0"/>
              </a:rPr>
              <a:t>Party almost wiped out.         </a:t>
            </a:r>
          </a:p>
          <a:p>
            <a:pPr marL="342900" lvl="1" indent="-342900">
              <a:buNone/>
            </a:pPr>
            <a:endParaRPr lang="en-US" sz="3700" dirty="0">
              <a:latin typeface="Georgia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700" dirty="0" smtClean="0">
                <a:latin typeface="Georgia" pitchFamily="18" charset="0"/>
              </a:rPr>
              <a:t>The few Communist survivors (Mao                          Zedong included) went into hiding.</a:t>
            </a:r>
          </a:p>
          <a:p>
            <a:endParaRPr lang="en-US" dirty="0"/>
          </a:p>
        </p:txBody>
      </p:sp>
      <p:pic>
        <p:nvPicPr>
          <p:cNvPr id="58372" name="Picture 4" descr="http://upload.wikimedia.org/wikipedia/ru/8/8e/Shanghai_massacre_192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080" y="3489960"/>
            <a:ext cx="3048000" cy="2346961"/>
          </a:xfrm>
          <a:prstGeom prst="rect">
            <a:avLst/>
          </a:prstGeom>
          <a:noFill/>
        </p:spPr>
      </p:pic>
      <p:pic>
        <p:nvPicPr>
          <p:cNvPr id="58374" name="Picture 6" descr="http://www.socialistworker.co.uk/chimage.php?image=2007/2053/arres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6494" y="1447800"/>
            <a:ext cx="3025586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1418" y="5247583"/>
            <a:ext cx="79624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eorgia" pitchFamily="18" charset="0"/>
              </a:rPr>
              <a:t>Executions of Communists by Nationalist forces, </a:t>
            </a:r>
          </a:p>
          <a:p>
            <a:pPr algn="ctr"/>
            <a:r>
              <a:rPr lang="en-US" sz="2800" dirty="0" smtClean="0">
                <a:latin typeface="Georgia" pitchFamily="18" charset="0"/>
              </a:rPr>
              <a:t>Shanghai 1927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59396" name="Picture 4" descr="http://upload.wikimedia.org/wikipedia/ru/8/82/Shanghai_massacre_192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64" y="1752600"/>
            <a:ext cx="4427836" cy="3276600"/>
          </a:xfrm>
          <a:prstGeom prst="rect">
            <a:avLst/>
          </a:prstGeom>
          <a:noFill/>
        </p:spPr>
      </p:pic>
      <p:pic>
        <p:nvPicPr>
          <p:cNvPr id="59398" name="Picture 6" descr="http://upload.wikimedia.org/wikipedia/ru/thumb/1/1b/Shanghai_massacre_1927_1.jpg/200px-Shanghai_massacre_192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4038600" cy="33116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54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Georgia" pitchFamily="18" charset="0"/>
              </a:rPr>
              <a:t>1927 </a:t>
            </a:r>
            <a:r>
              <a:rPr lang="en-US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en-US" dirty="0">
                <a:solidFill>
                  <a:srgbClr val="C00000"/>
                </a:solidFill>
                <a:latin typeface="Georgia" pitchFamily="18" charset="0"/>
              </a:rPr>
              <a:t>The</a:t>
            </a:r>
            <a:r>
              <a:rPr lang="en-US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Georgia" pitchFamily="18" charset="0"/>
              </a:rPr>
              <a:t>Shanghai Massacre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smtClean="0">
                <a:latin typeface="Georgia" pitchFamily="18" charset="0"/>
              </a:rPr>
              <a:t>1928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Nationalists Gain Control But Lose Support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299864"/>
            <a:ext cx="8229600" cy="540573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Jiang Jieshi became president of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“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Nationalist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Republic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of China.”</a:t>
            </a:r>
          </a:p>
          <a:p>
            <a:pPr>
              <a:buNone/>
            </a:pP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Nationalist government recognized                                      by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Britain and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U.S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, but not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Russians.</a:t>
            </a: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Nationalist government corrupt and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  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undemocratic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. </a:t>
            </a:r>
            <a:endParaRPr lang="en-US" sz="2800" dirty="0">
              <a:solidFill>
                <a:srgbClr val="000000"/>
              </a:solidFill>
              <a:latin typeface="Georgia" pitchFamily="18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Modernized cities but did nothing to </a:t>
            </a:r>
          </a:p>
          <a:p>
            <a:pPr>
              <a:buNone/>
            </a:pPr>
            <a:r>
              <a:rPr lang="en-US" sz="2800" dirty="0">
                <a:solidFill>
                  <a:srgbClr val="000000"/>
                </a:solidFill>
                <a:latin typeface="Georgia" pitchFamily="18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help China’s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peasants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Peasants supported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communists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, </a:t>
            </a:r>
            <a:endParaRPr lang="en-US" sz="28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Georgia" pitchFamily="18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   who gave them land.</a:t>
            </a:r>
          </a:p>
          <a:p>
            <a:pPr>
              <a:buNone/>
            </a:pPr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  <a:p>
            <a:pP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48130" name="Picture 2" descr="http://www.bbc.co.uk/history/historic_figures/images/kaishek_chi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9241" y="1447800"/>
            <a:ext cx="2464759" cy="3352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934200" y="4811375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Jiang Jieshi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b="1" dirty="0" smtClean="0">
                <a:latin typeface="Georgia" pitchFamily="18" charset="0"/>
              </a:rPr>
              <a:t>1930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Civil War: Communists vs. Nationalists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Full-fledged civil war between</a:t>
            </a:r>
          </a:p>
          <a:p>
            <a:pP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Communists and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Nationalists</a:t>
            </a: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by 1930.</a:t>
            </a:r>
          </a:p>
          <a:p>
            <a:pP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Communists led by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Mao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Zedong</a:t>
            </a: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indent="173038">
              <a:buFont typeface="Wingdings" pitchFamily="2" charset="2"/>
              <a:buChar char="Ø"/>
            </a:pP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Based in the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countryside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600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indent="173038">
              <a:buFont typeface="Wingdings" pitchFamily="2" charset="2"/>
              <a:buChar char="Ø"/>
            </a:pP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Recruited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peasants 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for 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Red Army.</a:t>
            </a:r>
          </a:p>
          <a:p>
            <a:pPr indent="173038">
              <a:buFont typeface="Wingdings" pitchFamily="2" charset="2"/>
              <a:buChar char="Ø"/>
            </a:pP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Trained them in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guerilla 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warfare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indent="173038">
              <a:buFont typeface="Wingdings" pitchFamily="2" charset="2"/>
              <a:buChar char="Ø"/>
            </a:pP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Attacked Nationalist forces from</a:t>
            </a:r>
            <a:endParaRPr lang="en-US" sz="2600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indent="173038">
              <a:buNone/>
            </a:pP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Mountain 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hideouts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6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4818" name="Picture 2" descr="http://www.thequoteblog.com/wp-content/uploads/2007/06/mao_tse_tun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2178" y="1600200"/>
            <a:ext cx="2667897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66234" y="5334000"/>
            <a:ext cx="1779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Mao Zedong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smtClean="0">
                <a:latin typeface="Georgia" pitchFamily="18" charset="0"/>
              </a:rPr>
              <a:t>1934-1935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The “Long March”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 smtClean="0">
                <a:latin typeface="Georgia" pitchFamily="18" charset="0"/>
              </a:rPr>
              <a:t>Communist forces surrounded by</a:t>
            </a:r>
          </a:p>
          <a:p>
            <a:pPr>
              <a:buNone/>
            </a:pPr>
            <a:r>
              <a:rPr lang="en-US" sz="3400" dirty="0" smtClean="0">
                <a:latin typeface="Georgia" pitchFamily="18" charset="0"/>
              </a:rPr>
              <a:t>	700,000 Nationalist troops.</a:t>
            </a:r>
          </a:p>
          <a:p>
            <a:pPr>
              <a:buNone/>
            </a:pPr>
            <a:endParaRPr lang="en-US" sz="1300" dirty="0" smtClean="0">
              <a:latin typeface="Georgia" pitchFamily="18" charset="0"/>
            </a:endParaRPr>
          </a:p>
          <a:p>
            <a:r>
              <a:rPr lang="en-US" sz="3400" dirty="0" smtClean="0">
                <a:latin typeface="Georgia" pitchFamily="18" charset="0"/>
              </a:rPr>
              <a:t>87,000 Communists escaped and</a:t>
            </a:r>
          </a:p>
          <a:p>
            <a:pPr>
              <a:buNone/>
            </a:pPr>
            <a:r>
              <a:rPr lang="en-US" sz="3400" dirty="0">
                <a:latin typeface="Georgia" pitchFamily="18" charset="0"/>
              </a:rPr>
              <a:t>	</a:t>
            </a:r>
            <a:r>
              <a:rPr lang="en-US" sz="3400" dirty="0" smtClean="0">
                <a:latin typeface="Georgia" pitchFamily="18" charset="0"/>
              </a:rPr>
              <a:t>fled on the hazardous 6,000 mile</a:t>
            </a:r>
          </a:p>
          <a:p>
            <a:pPr>
              <a:buNone/>
            </a:pPr>
            <a:r>
              <a:rPr lang="en-US" sz="3400" dirty="0">
                <a:latin typeface="Georgia" pitchFamily="18" charset="0"/>
              </a:rPr>
              <a:t>	</a:t>
            </a:r>
            <a:r>
              <a:rPr lang="en-US" sz="3400" dirty="0" smtClean="0">
                <a:latin typeface="Georgia" pitchFamily="18" charset="0"/>
              </a:rPr>
              <a:t>“Long March.”</a:t>
            </a:r>
          </a:p>
          <a:p>
            <a:pPr>
              <a:buNone/>
            </a:pPr>
            <a:endParaRPr lang="en-US" sz="1300" dirty="0">
              <a:latin typeface="Georgia" pitchFamily="18" charset="0"/>
            </a:endParaRPr>
          </a:p>
          <a:p>
            <a:r>
              <a:rPr lang="en-US" sz="3400" dirty="0" smtClean="0">
                <a:latin typeface="Georgia" pitchFamily="18" charset="0"/>
              </a:rPr>
              <a:t>Crossed 24 rivers and 18 mountain</a:t>
            </a:r>
          </a:p>
          <a:p>
            <a:pPr>
              <a:buNone/>
            </a:pPr>
            <a:r>
              <a:rPr lang="en-US" sz="3400" dirty="0">
                <a:latin typeface="Georgia" pitchFamily="18" charset="0"/>
              </a:rPr>
              <a:t>	</a:t>
            </a:r>
            <a:r>
              <a:rPr lang="en-US" sz="3400" dirty="0" smtClean="0">
                <a:latin typeface="Georgia" pitchFamily="18" charset="0"/>
              </a:rPr>
              <a:t>ranges in year-long flight from</a:t>
            </a:r>
          </a:p>
          <a:p>
            <a:pPr>
              <a:buNone/>
            </a:pPr>
            <a:r>
              <a:rPr lang="en-US" sz="3400" dirty="0">
                <a:latin typeface="Georgia" pitchFamily="18" charset="0"/>
              </a:rPr>
              <a:t>	</a:t>
            </a:r>
            <a:r>
              <a:rPr lang="en-US" sz="3400" dirty="0" smtClean="0">
                <a:latin typeface="Georgia" pitchFamily="18" charset="0"/>
              </a:rPr>
              <a:t>pursuing Nationalist forces.</a:t>
            </a:r>
          </a:p>
          <a:p>
            <a:pPr>
              <a:buNone/>
            </a:pPr>
            <a:endParaRPr lang="en-US" sz="1300" dirty="0" smtClean="0">
              <a:latin typeface="Georgia" pitchFamily="18" charset="0"/>
            </a:endParaRPr>
          </a:p>
          <a:p>
            <a:r>
              <a:rPr lang="en-US" sz="3400" dirty="0" smtClean="0">
                <a:latin typeface="Georgia" pitchFamily="18" charset="0"/>
              </a:rPr>
              <a:t>95 percent of Red Army was lost.</a:t>
            </a:r>
          </a:p>
          <a:p>
            <a:pPr>
              <a:buNone/>
            </a:pPr>
            <a:r>
              <a:rPr lang="en-US" sz="3400" dirty="0">
                <a:latin typeface="Georgia" pitchFamily="18" charset="0"/>
              </a:rPr>
              <a:t>	</a:t>
            </a:r>
            <a:r>
              <a:rPr lang="en-US" sz="3400" dirty="0" smtClean="0">
                <a:latin typeface="Georgia" pitchFamily="18" charset="0"/>
              </a:rPr>
              <a:t>Only 6,000-7,000 survived.</a:t>
            </a:r>
          </a:p>
          <a:p>
            <a:pPr>
              <a:buNone/>
            </a:pPr>
            <a:endParaRPr lang="en-US" sz="2600" dirty="0">
              <a:latin typeface="Georgia" pitchFamily="18" charset="0"/>
            </a:endParaRPr>
          </a:p>
        </p:txBody>
      </p:sp>
      <p:pic>
        <p:nvPicPr>
          <p:cNvPr id="8" name="Picture 2" descr="http://ecx.images-amazon.com/images/I/51H0V7oKHQL._SL5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267" y="3238500"/>
            <a:ext cx="2308733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hinadaily.com.cn/china/2006-10/22/xin_191003221207586379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143503" cy="627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sil.uoregon.edu/hum399/gallery/week10/15a.MaoontheLongM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153400" cy="61150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Mao Zedong on the Long March</a:t>
            </a:r>
            <a:r>
              <a:rPr lang="en-US" sz="3600" dirty="0" smtClean="0">
                <a:latin typeface="Georgia" pitchFamily="18" charset="0"/>
              </a:rPr>
              <a:t/>
            </a:r>
            <a:br>
              <a:rPr lang="en-US" sz="3600" dirty="0" smtClean="0">
                <a:latin typeface="Georgia" pitchFamily="18" charset="0"/>
              </a:rPr>
            </a:br>
            <a:endParaRPr lang="en-US" sz="27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abc.net.au/tv/common/images/publicity/1042grea_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695066" cy="487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542544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The Long March increased the Communist’s loyalty to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Mao and became China’s founding myth.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Trajan Pro" pitchFamily="18" charset="0"/>
              </a:rPr>
              <a:t>The Long March</a:t>
            </a:r>
            <a:endParaRPr lang="en-US" sz="3600" dirty="0">
              <a:solidFill>
                <a:srgbClr val="FF0000"/>
              </a:solidFill>
              <a:latin typeface="Trajan Pro" pitchFamily="18" charset="0"/>
            </a:endParaRPr>
          </a:p>
        </p:txBody>
      </p:sp>
      <p:pic>
        <p:nvPicPr>
          <p:cNvPr id="4" name="Content Placeholder 3" descr="long ma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3669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95600"/>
            <a:ext cx="8077200" cy="2057400"/>
          </a:xfrm>
        </p:spPr>
        <p:txBody>
          <a:bodyPr>
            <a:normAutofit/>
          </a:bodyPr>
          <a:lstStyle/>
          <a:p>
            <a:endParaRPr lang="en-US" i="1" dirty="0" smtClean="0">
              <a:latin typeface="Trajan Pro" pitchFamily="18" charset="0"/>
            </a:endParaRPr>
          </a:p>
          <a:p>
            <a:endParaRPr lang="en-US" b="1" i="1" dirty="0" smtClean="0">
              <a:solidFill>
                <a:schemeClr val="tx1"/>
              </a:solidFill>
              <a:latin typeface="Trajan Pro" pitchFamily="18" charset="0"/>
            </a:endParaRPr>
          </a:p>
          <a:p>
            <a:endParaRPr lang="en-US" i="1" dirty="0">
              <a:latin typeface="Trajan Pro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516610"/>
            <a:ext cx="8382000" cy="16303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b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The Collapse of Imperial China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Leads to Revolution and</a:t>
            </a:r>
            <a:r>
              <a:rPr kumimoji="0" lang="en-US" sz="43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Civil War</a:t>
            </a:r>
            <a:endParaRPr kumimoji="0" lang="en-US" sz="4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1900-1949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1986" name="Picture 2" descr="http://s3.amazonaws.com/hypertextopia/public/uploads/8274/mzd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472" y="2146972"/>
            <a:ext cx="5869855" cy="4043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1931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Japan’s Invasion of Manchuria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447800"/>
            <a:ext cx="8229600" cy="5943600"/>
          </a:xfrm>
        </p:spPr>
        <p:txBody>
          <a:bodyPr>
            <a:normAutofit fontScale="40000" lnSpcReduction="20000"/>
          </a:bodyPr>
          <a:lstStyle/>
          <a:p>
            <a:r>
              <a:rPr lang="en-US" sz="8000" dirty="0" smtClean="0">
                <a:latin typeface="Georgia" pitchFamily="18" charset="0"/>
              </a:rPr>
              <a:t>Japan invaded Manchuria in</a:t>
            </a:r>
          </a:p>
          <a:p>
            <a:pPr>
              <a:buNone/>
            </a:pPr>
            <a:r>
              <a:rPr lang="en-US" sz="8000" dirty="0" smtClean="0">
                <a:latin typeface="Georgia" pitchFamily="18" charset="0"/>
              </a:rPr>
              <a:t>	1931. Nationalist response?</a:t>
            </a:r>
          </a:p>
          <a:p>
            <a:pPr>
              <a:buNone/>
            </a:pPr>
            <a:endParaRPr lang="en-US" sz="8000" dirty="0">
              <a:latin typeface="Georgia" pitchFamily="18" charset="0"/>
            </a:endParaRPr>
          </a:p>
          <a:p>
            <a:r>
              <a:rPr lang="en-US" sz="8000" dirty="0" smtClean="0">
                <a:latin typeface="Georgia" pitchFamily="18" charset="0"/>
              </a:rPr>
              <a:t>Nationalists didn’t resist. Hoped</a:t>
            </a:r>
          </a:p>
          <a:p>
            <a:pPr>
              <a:buNone/>
            </a:pPr>
            <a:r>
              <a:rPr lang="en-US" sz="8000" dirty="0" smtClean="0">
                <a:latin typeface="Georgia" pitchFamily="18" charset="0"/>
              </a:rPr>
              <a:t>	policy of non-resistance would</a:t>
            </a:r>
          </a:p>
          <a:p>
            <a:pPr>
              <a:buNone/>
            </a:pPr>
            <a:r>
              <a:rPr lang="en-US" sz="8000" dirty="0" smtClean="0">
                <a:latin typeface="Georgia" pitchFamily="18" charset="0"/>
              </a:rPr>
              <a:t>	dissuade Japan from attacking</a:t>
            </a:r>
          </a:p>
          <a:p>
            <a:pPr>
              <a:buNone/>
            </a:pPr>
            <a:r>
              <a:rPr lang="en-US" sz="8000" dirty="0">
                <a:latin typeface="Georgia" pitchFamily="18" charset="0"/>
              </a:rPr>
              <a:t>	</a:t>
            </a:r>
            <a:r>
              <a:rPr lang="en-US" sz="8000" dirty="0" smtClean="0">
                <a:latin typeface="Georgia" pitchFamily="18" charset="0"/>
              </a:rPr>
              <a:t>all of China.</a:t>
            </a:r>
          </a:p>
          <a:p>
            <a:pPr>
              <a:buNone/>
            </a:pPr>
            <a:endParaRPr lang="en-US" sz="8000" dirty="0">
              <a:latin typeface="Georgia" pitchFamily="18" charset="0"/>
            </a:endParaRPr>
          </a:p>
          <a:p>
            <a:r>
              <a:rPr lang="en-US" sz="8000" dirty="0" smtClean="0">
                <a:latin typeface="Georgia" pitchFamily="18" charset="0"/>
              </a:rPr>
              <a:t>Chiang Kai-shek also believed it</a:t>
            </a:r>
          </a:p>
          <a:p>
            <a:pPr>
              <a:buNone/>
            </a:pPr>
            <a:r>
              <a:rPr lang="en-US" sz="8000" dirty="0">
                <a:latin typeface="Georgia" pitchFamily="18" charset="0"/>
              </a:rPr>
              <a:t>	</a:t>
            </a:r>
            <a:r>
              <a:rPr lang="en-US" sz="8000" dirty="0" smtClean="0">
                <a:latin typeface="Georgia" pitchFamily="18" charset="0"/>
              </a:rPr>
              <a:t>was more important to defeat the</a:t>
            </a:r>
          </a:p>
          <a:p>
            <a:pPr>
              <a:buNone/>
            </a:pPr>
            <a:r>
              <a:rPr lang="en-US" sz="8000" dirty="0">
                <a:latin typeface="Georgia" pitchFamily="18" charset="0"/>
              </a:rPr>
              <a:t>	</a:t>
            </a:r>
            <a:r>
              <a:rPr lang="en-US" sz="8000" dirty="0" smtClean="0">
                <a:latin typeface="Georgia" pitchFamily="18" charset="0"/>
              </a:rPr>
              <a:t>Communists than fight Japan.</a:t>
            </a:r>
          </a:p>
          <a:p>
            <a:pPr>
              <a:buNone/>
            </a:pPr>
            <a:endParaRPr lang="en-US" sz="8000" dirty="0">
              <a:latin typeface="Georgia" pitchFamily="18" charset="0"/>
            </a:endParaRPr>
          </a:p>
          <a:p>
            <a:r>
              <a:rPr lang="en-US" sz="8000" dirty="0" smtClean="0">
                <a:latin typeface="Georgia" pitchFamily="18" charset="0"/>
              </a:rPr>
              <a:t>Not all Nationalists agreed.</a:t>
            </a:r>
          </a:p>
          <a:p>
            <a:pPr>
              <a:buNone/>
            </a:pPr>
            <a:r>
              <a:rPr lang="en-US" sz="7400" dirty="0" smtClean="0">
                <a:latin typeface="Georgia" pitchFamily="18" charset="0"/>
              </a:rPr>
              <a:t>	</a:t>
            </a:r>
          </a:p>
          <a:p>
            <a:pPr>
              <a:buNone/>
            </a:pPr>
            <a:r>
              <a:rPr lang="en-US" sz="2600" dirty="0">
                <a:latin typeface="Georgia" pitchFamily="18" charset="0"/>
              </a:rPr>
              <a:t>	</a:t>
            </a:r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endParaRPr lang="en-US" sz="1000" dirty="0" smtClean="0">
              <a:latin typeface="Georgia" pitchFamily="18" charset="0"/>
            </a:endParaRPr>
          </a:p>
          <a:p>
            <a:pP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endParaRPr lang="en-US" sz="2600" dirty="0">
              <a:latin typeface="Georgia" pitchFamily="18" charset="0"/>
            </a:endParaRPr>
          </a:p>
        </p:txBody>
      </p:sp>
      <p:pic>
        <p:nvPicPr>
          <p:cNvPr id="51202" name="Picture 2" descr="http://www.bbc.co.uk/schools/gcsebitesize/history/images/hist_m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1937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Japan Invades China. WWII Begins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6840"/>
            <a:ext cx="82296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0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Georgia" pitchFamily="18" charset="0"/>
              </a:rPr>
              <a:t>     </a:t>
            </a:r>
            <a:r>
              <a:rPr lang="en-US" sz="2800" dirty="0" smtClean="0">
                <a:latin typeface="Georgia" pitchFamily="18" charset="0"/>
              </a:rPr>
              <a:t>Japan launched all-out invasion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and bombing of China in 1937.</a:t>
            </a:r>
          </a:p>
          <a:p>
            <a:pPr>
              <a:buNone/>
            </a:pPr>
            <a:r>
              <a:rPr lang="en-US" sz="2800" dirty="0">
                <a:latin typeface="Georgia" pitchFamily="18" charset="0"/>
              </a:rPr>
              <a:t>	</a:t>
            </a:r>
            <a:r>
              <a:rPr lang="en-US" sz="2800" b="1" dirty="0" smtClean="0">
                <a:latin typeface="Georgia" pitchFamily="18" charset="0"/>
              </a:rPr>
              <a:t>Impact on China’s civil war?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</a:t>
            </a: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Threat from Japan forced uneasy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truce </a:t>
            </a: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between Nationalists and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	Communists, who temporarily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	united to fight the Japanese.</a:t>
            </a: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    </a:t>
            </a:r>
          </a:p>
          <a:p>
            <a:pPr>
              <a:buNone/>
            </a:pPr>
            <a:r>
              <a:rPr lang="en-US" sz="2800" dirty="0">
                <a:latin typeface="Georgia" pitchFamily="18" charset="0"/>
              </a:rPr>
              <a:t>	</a:t>
            </a:r>
            <a:r>
              <a:rPr lang="en-US" sz="2800" b="1" dirty="0" smtClean="0">
                <a:latin typeface="Georgia" pitchFamily="18" charset="0"/>
              </a:rPr>
              <a:t>What happened after WWII</a:t>
            </a:r>
          </a:p>
          <a:p>
            <a:pPr>
              <a:buNone/>
            </a:pPr>
            <a:r>
              <a:rPr lang="en-US" sz="2800" b="1" dirty="0">
                <a:latin typeface="Georgia" pitchFamily="18" charset="0"/>
              </a:rPr>
              <a:t> </a:t>
            </a:r>
            <a:r>
              <a:rPr lang="en-US" sz="2800" b="1" dirty="0" smtClean="0">
                <a:latin typeface="Georgia" pitchFamily="18" charset="0"/>
              </a:rPr>
              <a:t>    ended ?</a:t>
            </a: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Georgia" pitchFamily="18" charset="0"/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Civil War resumed after Japan’s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	defeat in 1945.</a:t>
            </a:r>
          </a:p>
          <a:p>
            <a:pP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endParaRPr lang="en-US" sz="2600" dirty="0">
              <a:latin typeface="Georgia" pitchFamily="18" charset="0"/>
            </a:endParaRPr>
          </a:p>
        </p:txBody>
      </p:sp>
      <p:pic>
        <p:nvPicPr>
          <p:cNvPr id="64514" name="Picture 2" descr="http://cache1.asset-cache.net/xc/50500288.jpg?v=1&amp;c=IWSAsset&amp;k=2&amp;d=E41C9FE5C4AA0A14731A81A9877C0169FBD4DB31D4DD6F066E89FEA0A7636D76B01E70F2B32699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4175" y="3219449"/>
            <a:ext cx="2919825" cy="363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Nationalists vs. Communists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entury" pitchFamily="18" charset="0"/>
              </a:rPr>
              <a:t> </a:t>
            </a:r>
          </a:p>
          <a:p>
            <a:pPr>
              <a:buNone/>
            </a:pPr>
            <a:endParaRPr lang="en-US" dirty="0">
              <a:latin typeface="Century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143000"/>
          <a:ext cx="8305800" cy="4648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68600"/>
                <a:gridCol w="2768600"/>
                <a:gridCol w="2768600"/>
              </a:tblGrid>
              <a:tr h="4470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entury" pitchFamily="18" charset="0"/>
                        </a:rPr>
                        <a:t>Characteristics </a:t>
                      </a:r>
                      <a:endParaRPr lang="en-US" sz="2000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entury" pitchFamily="18" charset="0"/>
                        </a:rPr>
                        <a:t>Nationalists</a:t>
                      </a:r>
                      <a:endParaRPr lang="en-US" sz="2000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entury" pitchFamily="18" charset="0"/>
                        </a:rPr>
                        <a:t>Communists </a:t>
                      </a:r>
                      <a:endParaRPr lang="en-US" sz="2000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</a:tr>
              <a:tr h="4470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entury" pitchFamily="18" charset="0"/>
                        </a:rPr>
                        <a:t>Leader</a:t>
                      </a:r>
                      <a:endParaRPr lang="en-US" sz="2000" b="1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" pitchFamily="18" charset="0"/>
                        </a:rPr>
                        <a:t>  </a:t>
                      </a:r>
                      <a:r>
                        <a:rPr lang="en-US" sz="2000" b="0" dirty="0" smtClean="0">
                          <a:latin typeface="Century" pitchFamily="18" charset="0"/>
                        </a:rPr>
                        <a:t>Chiang Kai-shek</a:t>
                      </a:r>
                      <a:endParaRPr lang="en-US" sz="2000" b="0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" pitchFamily="18" charset="0"/>
                        </a:rPr>
                        <a:t>  Mao Zedong</a:t>
                      </a:r>
                      <a:endParaRPr lang="en-US" sz="2000" dirty="0">
                        <a:latin typeface="Century" pitchFamily="18" charset="0"/>
                      </a:endParaRPr>
                    </a:p>
                  </a:txBody>
                  <a:tcPr/>
                </a:tc>
              </a:tr>
              <a:tr h="7716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entury" pitchFamily="18" charset="0"/>
                        </a:rPr>
                        <a:t>Occupied</a:t>
                      </a:r>
                      <a:r>
                        <a:rPr lang="en-US" sz="2000" b="1" baseline="0" dirty="0" smtClean="0">
                          <a:latin typeface="Century" pitchFamily="18" charset="0"/>
                        </a:rPr>
                        <a:t> territory </a:t>
                      </a:r>
                      <a:endParaRPr lang="en-US" sz="2000" b="1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" pitchFamily="18" charset="0"/>
                        </a:rPr>
                        <a:t>Ruled in the South of China after WWII</a:t>
                      </a:r>
                      <a:endParaRPr lang="en-US" sz="2000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" pitchFamily="18" charset="0"/>
                        </a:rPr>
                        <a:t>Ruled in the North after</a:t>
                      </a:r>
                      <a:r>
                        <a:rPr lang="en-US" sz="2000" baseline="0" dirty="0" smtClean="0">
                          <a:latin typeface="Century" pitchFamily="18" charset="0"/>
                        </a:rPr>
                        <a:t> WWII</a:t>
                      </a:r>
                      <a:endParaRPr lang="en-US" sz="2000" dirty="0">
                        <a:latin typeface="Century" pitchFamily="18" charset="0"/>
                      </a:endParaRPr>
                    </a:p>
                  </a:txBody>
                  <a:tcPr/>
                </a:tc>
              </a:tr>
              <a:tr h="4470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entury" pitchFamily="18" charset="0"/>
                        </a:rPr>
                        <a:t>Support</a:t>
                      </a:r>
                      <a:endParaRPr lang="en-US" sz="2000" b="1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" pitchFamily="18" charset="0"/>
                        </a:rPr>
                        <a:t>United States </a:t>
                      </a:r>
                      <a:endParaRPr lang="en-US" sz="2000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" pitchFamily="18" charset="0"/>
                        </a:rPr>
                        <a:t>Soviet Union </a:t>
                      </a:r>
                      <a:endParaRPr lang="en-US" sz="2000" dirty="0">
                        <a:latin typeface="Century" pitchFamily="18" charset="0"/>
                      </a:endParaRPr>
                    </a:p>
                  </a:txBody>
                  <a:tcPr/>
                </a:tc>
              </a:tr>
              <a:tr h="11023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entury" pitchFamily="18" charset="0"/>
                        </a:rPr>
                        <a:t>Governmen</a:t>
                      </a:r>
                      <a:r>
                        <a:rPr lang="en-US" sz="2000" b="1" baseline="0" dirty="0" smtClean="0">
                          <a:latin typeface="Century" pitchFamily="18" charset="0"/>
                        </a:rPr>
                        <a:t>t strengths and weaknesses</a:t>
                      </a:r>
                      <a:endParaRPr lang="en-US" sz="2000" b="1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" pitchFamily="18" charset="0"/>
                        </a:rPr>
                        <a:t>Struggled</a:t>
                      </a:r>
                      <a:r>
                        <a:rPr lang="en-US" sz="2000" baseline="0" dirty="0" smtClean="0">
                          <a:latin typeface="Century" pitchFamily="18" charset="0"/>
                        </a:rPr>
                        <a:t> with inflation and a failing economy</a:t>
                      </a:r>
                      <a:endParaRPr lang="en-US" sz="2000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" pitchFamily="18" charset="0"/>
                        </a:rPr>
                        <a:t>Promise of land reform appealed</a:t>
                      </a:r>
                      <a:r>
                        <a:rPr lang="en-US" sz="2000" baseline="0" dirty="0" smtClean="0">
                          <a:latin typeface="Century" pitchFamily="18" charset="0"/>
                        </a:rPr>
                        <a:t> to peasants </a:t>
                      </a:r>
                      <a:endParaRPr lang="en-US" sz="2000" dirty="0">
                        <a:latin typeface="Century" pitchFamily="18" charset="0"/>
                      </a:endParaRPr>
                    </a:p>
                  </a:txBody>
                  <a:tcPr/>
                </a:tc>
              </a:tr>
              <a:tr h="14330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entury" pitchFamily="18" charset="0"/>
                        </a:rPr>
                        <a:t>Military </a:t>
                      </a:r>
                      <a:endParaRPr lang="en-US" sz="2000" b="1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" pitchFamily="18" charset="0"/>
                        </a:rPr>
                        <a:t>Suffered</a:t>
                      </a:r>
                      <a:r>
                        <a:rPr lang="en-US" sz="2000" baseline="0" dirty="0" smtClean="0">
                          <a:latin typeface="Century" pitchFamily="18" charset="0"/>
                        </a:rPr>
                        <a:t> from weak leadership and poor morale </a:t>
                      </a:r>
                      <a:endParaRPr lang="en-US" sz="2000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" pitchFamily="18" charset="0"/>
                        </a:rPr>
                        <a:t>Experienced guerrilla</a:t>
                      </a:r>
                      <a:r>
                        <a:rPr lang="en-US" sz="2000" baseline="0" dirty="0" smtClean="0">
                          <a:latin typeface="Century" pitchFamily="18" charset="0"/>
                        </a:rPr>
                        <a:t> army that was highly motivated </a:t>
                      </a:r>
                      <a:endParaRPr lang="en-US" sz="2000" dirty="0">
                        <a:latin typeface="Century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5791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ambria" pitchFamily="18" charset="0"/>
              </a:rPr>
              <a:t>Based on this information, explain why the Communists eventually won the civil war in China. </a:t>
            </a:r>
            <a:endParaRPr lang="en-US" sz="2400" b="1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U.S. Support for Nationalists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953000"/>
          </a:xfrm>
        </p:spPr>
        <p:txBody>
          <a:bodyPr>
            <a:normAutofit/>
          </a:bodyPr>
          <a:lstStyle/>
          <a:p>
            <a:pPr marL="273050" lvl="0" indent="352425">
              <a:buFont typeface="Wingdings" pitchFamily="2" charset="2"/>
              <a:buChar char="Ø"/>
            </a:pPr>
            <a:r>
              <a:rPr lang="en-US" sz="2600" dirty="0" smtClean="0">
                <a:latin typeface="Georgia" pitchFamily="18" charset="0"/>
              </a:rPr>
              <a:t>China’s nationalist government</a:t>
            </a:r>
          </a:p>
          <a:p>
            <a:pPr marL="273050" lvl="0" indent="0">
              <a:buNone/>
            </a:pPr>
            <a:r>
              <a:rPr lang="en-US" sz="2600" dirty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  a U.S. ally in World War II. </a:t>
            </a:r>
          </a:p>
          <a:p>
            <a:pPr marL="273050" lvl="0" indent="0">
              <a:buNone/>
            </a:pPr>
            <a:endParaRPr lang="en-US" sz="1000" dirty="0" smtClean="0">
              <a:latin typeface="Georgia" pitchFamily="18" charset="0"/>
            </a:endParaRPr>
          </a:p>
          <a:p>
            <a:pPr marL="273050" lvl="0" indent="352425">
              <a:buFont typeface="Wingdings" pitchFamily="2" charset="2"/>
              <a:buChar char="Ø"/>
            </a:pPr>
            <a:r>
              <a:rPr lang="en-US" sz="2600" dirty="0" smtClean="0">
                <a:latin typeface="Georgia" pitchFamily="18" charset="0"/>
              </a:rPr>
              <a:t>Dictatorial, corrupt, incompetent </a:t>
            </a:r>
          </a:p>
          <a:p>
            <a:pPr marL="273050" lvl="0" indent="0">
              <a:buNone/>
            </a:pPr>
            <a:r>
              <a:rPr lang="en-US" sz="2600" dirty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   government.</a:t>
            </a:r>
          </a:p>
          <a:p>
            <a:pPr marL="273050" lvl="0" indent="0">
              <a:buNone/>
            </a:pPr>
            <a:endParaRPr lang="en-US" sz="1000" dirty="0" smtClean="0">
              <a:latin typeface="Georgia" pitchFamily="18" charset="0"/>
            </a:endParaRPr>
          </a:p>
          <a:p>
            <a:pPr marL="273050" lvl="0" indent="352425">
              <a:buFont typeface="Wingdings" pitchFamily="2" charset="2"/>
              <a:buChar char="Ø"/>
            </a:pPr>
            <a:r>
              <a:rPr lang="en-US" sz="2600" dirty="0" smtClean="0">
                <a:latin typeface="Georgia" pitchFamily="18" charset="0"/>
              </a:rPr>
              <a:t>Lacked support of Chinese people.</a:t>
            </a:r>
          </a:p>
          <a:p>
            <a:pPr marL="273050" lvl="0" indent="0">
              <a:buNone/>
            </a:pPr>
            <a:endParaRPr lang="en-US" sz="1000" dirty="0" smtClean="0">
              <a:latin typeface="Georgia" pitchFamily="18" charset="0"/>
            </a:endParaRPr>
          </a:p>
          <a:p>
            <a:pPr marL="273050" lvl="0" indent="352425" defTabSz="625475">
              <a:buFont typeface="Wingdings" pitchFamily="2" charset="2"/>
              <a:buChar char="Ø"/>
            </a:pPr>
            <a:r>
              <a:rPr lang="en-US" sz="2600" dirty="0" smtClean="0">
                <a:latin typeface="Georgia" pitchFamily="18" charset="0"/>
              </a:rPr>
              <a:t>U.S. supported Jiang </a:t>
            </a:r>
            <a:r>
              <a:rPr lang="en-US" sz="2600" dirty="0" err="1" smtClean="0">
                <a:latin typeface="Georgia" pitchFamily="18" charset="0"/>
              </a:rPr>
              <a:t>Jieshi</a:t>
            </a:r>
            <a:r>
              <a:rPr lang="en-US" sz="2600" dirty="0" smtClean="0">
                <a:latin typeface="Georgia" pitchFamily="18" charset="0"/>
              </a:rPr>
              <a:t> because </a:t>
            </a:r>
          </a:p>
          <a:p>
            <a:pPr marL="273050" indent="0" defTabSz="625475">
              <a:buNone/>
            </a:pPr>
            <a:r>
              <a:rPr lang="en-US" sz="2600" dirty="0">
                <a:latin typeface="Georgia" pitchFamily="18" charset="0"/>
              </a:rPr>
              <a:t> </a:t>
            </a:r>
            <a:r>
              <a:rPr lang="en-US" sz="2600" dirty="0" smtClean="0">
                <a:latin typeface="Georgia" pitchFamily="18" charset="0"/>
              </a:rPr>
              <a:t>   he was</a:t>
            </a:r>
            <a:r>
              <a:rPr lang="en-US" sz="2600" dirty="0" smtClean="0"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C00000"/>
                </a:solidFill>
                <a:latin typeface="Georgia" pitchFamily="18" charset="0"/>
              </a:rPr>
              <a:t>anti-</a:t>
            </a:r>
            <a:r>
              <a:rPr lang="en-US" sz="2600" dirty="0" smtClean="0">
                <a:solidFill>
                  <a:srgbClr val="C00000"/>
                </a:solidFill>
                <a:latin typeface="Georgia" pitchFamily="18" charset="0"/>
              </a:rPr>
              <a:t>communist</a:t>
            </a:r>
            <a:r>
              <a:rPr lang="en-US" sz="2600" dirty="0" smtClean="0">
                <a:latin typeface="Georgia" pitchFamily="18" charset="0"/>
              </a:rPr>
              <a:t>.</a:t>
            </a:r>
            <a:endParaRPr lang="en-US" sz="2600" dirty="0" smtClean="0">
              <a:latin typeface="Georgia" pitchFamily="18" charset="0"/>
            </a:endParaRPr>
          </a:p>
          <a:p>
            <a:pPr marL="273050" lvl="0" indent="0" defTabSz="625475">
              <a:buNone/>
            </a:pPr>
            <a:endParaRPr lang="en-US" sz="1000" dirty="0" smtClean="0">
              <a:latin typeface="Georgia" pitchFamily="18" charset="0"/>
            </a:endParaRPr>
          </a:p>
          <a:p>
            <a:pPr marL="273050" lvl="0" indent="352425">
              <a:buFont typeface="Wingdings" pitchFamily="2" charset="2"/>
              <a:buChar char="Ø"/>
            </a:pPr>
            <a:r>
              <a:rPr lang="en-US" sz="2600" dirty="0" smtClean="0">
                <a:latin typeface="Georgia" pitchFamily="18" charset="0"/>
              </a:rPr>
              <a:t>Received billions in U.S. aid.</a:t>
            </a:r>
          </a:p>
          <a:p>
            <a:pPr>
              <a:buNone/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1889" y="4956423"/>
            <a:ext cx="2344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Jiang </a:t>
            </a:r>
            <a:r>
              <a:rPr lang="en-US" sz="2000" b="1" dirty="0" err="1" smtClean="0"/>
              <a:t>Jieshi</a:t>
            </a:r>
            <a:r>
              <a:rPr lang="en-US" sz="2000" b="1" dirty="0" smtClean="0"/>
              <a:t>  </a:t>
            </a:r>
          </a:p>
          <a:p>
            <a:pPr algn="ctr"/>
            <a:r>
              <a:rPr lang="en-US" sz="2000" b="1" dirty="0" smtClean="0"/>
              <a:t>(Chiang Kai-shek)</a:t>
            </a:r>
            <a:endParaRPr lang="en-US" sz="2000" dirty="0"/>
          </a:p>
        </p:txBody>
      </p:sp>
      <p:pic>
        <p:nvPicPr>
          <p:cNvPr id="2050" name="Picture 2" descr="http://1.bp.blogspot.com/-6Zl-w80IgnY/TycfkzflOkI/AAAAAAAABW0/o16coQ6Eg2k/s1600/chiang-kai-shek-time-magazine-cover-1955-april-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960" y="1433154"/>
            <a:ext cx="255085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1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s.ucc.ie/j.bowen/cs1107/assessments/homework/homework1/anotherThre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5867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Chiang Kai-shek, FDR, and Churchill During WWII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61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1949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Mao Proclaiming People’s Republic of China After Communist Victory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102" name="Picture 6" descr="http://www.independent.co.uk/multimedia/archive/00172/mao_172650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49893"/>
            <a:ext cx="2781609" cy="42895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3199" y="6204466"/>
            <a:ext cx="304820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China in Revolution Part 10/10</a:t>
            </a:r>
            <a:endParaRPr lang="en-US" dirty="0"/>
          </a:p>
        </p:txBody>
      </p:sp>
      <p:pic>
        <p:nvPicPr>
          <p:cNvPr id="1026" name="Picture 2" descr="http://www.lawinfochina.com/Legal/images/index_clip_image001_0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809" y="1696072"/>
            <a:ext cx="4343194" cy="437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139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Georgia" pitchFamily="18" charset="0"/>
              </a:rPr>
              <a:t>1949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Establishment of Communist China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70" y="1335024"/>
            <a:ext cx="8503920" cy="5370576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3000" dirty="0" smtClean="0">
                <a:latin typeface="Georgia" pitchFamily="18" charset="0"/>
              </a:rPr>
              <a:t>Mao established communist </a:t>
            </a:r>
          </a:p>
          <a:p>
            <a:pPr lvl="0">
              <a:buNone/>
            </a:pPr>
            <a:r>
              <a:rPr lang="en-US" sz="3000" dirty="0" smtClean="0">
                <a:latin typeface="Georgia" pitchFamily="18" charset="0"/>
              </a:rPr>
              <a:t>	government on the mainland – </a:t>
            </a:r>
          </a:p>
          <a:p>
            <a:pPr>
              <a:buNone/>
            </a:pPr>
            <a:r>
              <a:rPr lang="en-US" sz="3000" dirty="0" smtClean="0">
                <a:latin typeface="Georgia" pitchFamily="18" charset="0"/>
              </a:rPr>
              <a:t>	“The</a:t>
            </a:r>
            <a:r>
              <a:rPr lang="en-US" sz="3000" dirty="0" smtClean="0"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People’s </a:t>
            </a: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Republic </a:t>
            </a:r>
            <a:r>
              <a:rPr lang="en-US" sz="3000" dirty="0" smtClean="0">
                <a:latin typeface="Georgia" pitchFamily="18" charset="0"/>
              </a:rPr>
              <a:t>of </a:t>
            </a:r>
            <a:endParaRPr lang="en-US" sz="3000" dirty="0" smtClean="0">
              <a:latin typeface="Georgia" pitchFamily="18" charset="0"/>
            </a:endParaRPr>
          </a:p>
          <a:p>
            <a:pPr lvl="0">
              <a:buNone/>
            </a:pPr>
            <a:r>
              <a:rPr lang="en-US" sz="3000" dirty="0" smtClean="0">
                <a:latin typeface="Georgia" pitchFamily="18" charset="0"/>
              </a:rPr>
              <a:t>	China.” </a:t>
            </a:r>
          </a:p>
          <a:p>
            <a:pPr lvl="0">
              <a:buNone/>
            </a:pPr>
            <a:endParaRPr lang="en-US" sz="3000" dirty="0" smtClean="0">
              <a:latin typeface="Georgia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3000" dirty="0" smtClean="0">
                <a:latin typeface="Georgia" pitchFamily="18" charset="0"/>
              </a:rPr>
              <a:t>U.S., other Western powers</a:t>
            </a:r>
          </a:p>
          <a:p>
            <a:pPr lvl="0">
              <a:buNone/>
            </a:pPr>
            <a:r>
              <a:rPr lang="en-US" sz="3000" dirty="0" smtClean="0">
                <a:latin typeface="Georgia" pitchFamily="18" charset="0"/>
              </a:rPr>
              <a:t>	refused to recognize the new</a:t>
            </a:r>
          </a:p>
          <a:p>
            <a:pPr lvl="0">
              <a:buNone/>
            </a:pPr>
            <a:r>
              <a:rPr lang="en-US" sz="3000" dirty="0" smtClean="0">
                <a:latin typeface="Georgia" pitchFamily="18" charset="0"/>
              </a:rPr>
              <a:t>	government of  country we</a:t>
            </a:r>
          </a:p>
          <a:p>
            <a:pPr>
              <a:buNone/>
            </a:pPr>
            <a:r>
              <a:rPr lang="en-US" sz="3000" dirty="0">
                <a:latin typeface="Georgia" pitchFamily="18" charset="0"/>
              </a:rPr>
              <a:t> </a:t>
            </a:r>
            <a:r>
              <a:rPr lang="en-US" sz="3000" dirty="0" smtClean="0">
                <a:latin typeface="Georgia" pitchFamily="18" charset="0"/>
              </a:rPr>
              <a:t>   called </a:t>
            </a:r>
            <a:r>
              <a:rPr lang="en-US" sz="3000" dirty="0" smtClean="0">
                <a:latin typeface="Georgia" pitchFamily="18" charset="0"/>
              </a:rPr>
              <a:t>“</a:t>
            </a:r>
            <a:r>
              <a:rPr lang="en-US" sz="3294" dirty="0" smtClean="0">
                <a:solidFill>
                  <a:srgbClr val="C00000"/>
                </a:solidFill>
                <a:latin typeface="Georgia" pitchFamily="18" charset="0"/>
              </a:rPr>
              <a:t>Red </a:t>
            </a:r>
            <a:r>
              <a:rPr lang="en-US" sz="3294" dirty="0" smtClean="0">
                <a:solidFill>
                  <a:srgbClr val="C00000"/>
                </a:solidFill>
                <a:latin typeface="Georgia" pitchFamily="18" charset="0"/>
              </a:rPr>
              <a:t>China</a:t>
            </a:r>
            <a:r>
              <a:rPr lang="en-US" sz="3000" dirty="0" smtClean="0">
                <a:latin typeface="Georgia" pitchFamily="18" charset="0"/>
              </a:rPr>
              <a:t>”  </a:t>
            </a:r>
            <a:endParaRPr lang="en-US" sz="3000" dirty="0" smtClean="0">
              <a:latin typeface="Georgia" pitchFamily="18" charset="0"/>
            </a:endParaRPr>
          </a:p>
          <a:p>
            <a:pPr lvl="0">
              <a:buNone/>
            </a:pPr>
            <a:endParaRPr lang="en-US" sz="3000" dirty="0" smtClean="0">
              <a:latin typeface="Georgia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3000" dirty="0" smtClean="0">
                <a:latin typeface="Georgia" pitchFamily="18" charset="0"/>
              </a:rPr>
              <a:t>Mao signed friendship treaty</a:t>
            </a:r>
          </a:p>
          <a:p>
            <a:pPr>
              <a:buNone/>
            </a:pPr>
            <a:r>
              <a:rPr lang="en-US" sz="3000" dirty="0" smtClean="0">
                <a:latin typeface="Georgia" pitchFamily="18" charset="0"/>
              </a:rPr>
              <a:t>	with</a:t>
            </a:r>
            <a:r>
              <a:rPr lang="en-US" sz="3000" dirty="0" smtClean="0">
                <a:latin typeface="Georgia" pitchFamily="18" charset="0"/>
              </a:rPr>
              <a:t> </a:t>
            </a:r>
            <a:r>
              <a:rPr lang="en-US" sz="3097" dirty="0" smtClean="0">
                <a:solidFill>
                  <a:srgbClr val="C00000"/>
                </a:solidFill>
                <a:latin typeface="Georgia" pitchFamily="18" charset="0"/>
              </a:rPr>
              <a:t>Soviet Union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en-US" sz="3000" dirty="0" smtClean="0">
                <a:latin typeface="Georgia" pitchFamily="18" charset="0"/>
              </a:rPr>
              <a:t>.                                   </a:t>
            </a:r>
            <a:endParaRPr lang="en-US" sz="3000" dirty="0" smtClean="0">
              <a:latin typeface="Georgia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9706" name="Picture 10" descr="http://images.google.com/url?source=imgres&amp;ct=img&amp;q=http://www.smh.com.au/ffximage/2008/01/24/mao88_wideweb__470x285,0.jpg&amp;usg=AFQjCNHt7vvz5C8KS0xAMURfFJ_VhPJB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2624" y="1915438"/>
            <a:ext cx="3350559" cy="2031722"/>
          </a:xfrm>
          <a:prstGeom prst="rect">
            <a:avLst/>
          </a:prstGeom>
          <a:noFill/>
        </p:spPr>
      </p:pic>
      <p:pic>
        <p:nvPicPr>
          <p:cNvPr id="29710" name="Picture 14" descr="http://images.google.com/url?source=imgres&amp;ct=img&amp;q=http://puregibberish.files.wordpress.com/2009/12/red-china.jpg&amp;usg=AFQjCNHErjdHLCOnNcH_LP8XN8Xcbetg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2455" y="4071610"/>
            <a:ext cx="3470895" cy="2313930"/>
          </a:xfrm>
          <a:prstGeom prst="rect">
            <a:avLst/>
          </a:prstGeom>
          <a:noFill/>
        </p:spPr>
      </p:pic>
      <p:pic>
        <p:nvPicPr>
          <p:cNvPr id="12" name="Picture 8" descr="http://images.google.com/url?source=imgres&amp;ct=img&amp;q=http://64.235.34.221/flagimages/RedChina.gif&amp;usg=AFQjCNFi4et3_SB6yrE25WQZKwl8jWtB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5185" y="1104166"/>
            <a:ext cx="1187998" cy="1214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8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“Red China”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074" name="Picture 2" descr="http://www.coverbrowser.com/image/dust-jackets/2178-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642086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neat.com/magazines/images/1965-11-0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786888" cy="47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27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100" b="1" dirty="0" smtClean="0">
                <a:latin typeface="Georgia" pitchFamily="18" charset="0"/>
              </a:rPr>
              <a:t>1949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Nationalist’s Flee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73050">
              <a:buFont typeface="Wingdings" pitchFamily="2" charset="2"/>
              <a:buChar char="§"/>
              <a:tabLst>
                <a:tab pos="1889125" algn="l"/>
              </a:tabLst>
            </a:pPr>
            <a:r>
              <a:rPr lang="en-US" sz="2600" dirty="0" smtClean="0">
                <a:latin typeface="Georgia" pitchFamily="18" charset="0"/>
              </a:rPr>
              <a:t>Nationalists fled to island of </a:t>
            </a:r>
          </a:p>
          <a:p>
            <a:pPr marL="273050" indent="-273050">
              <a:buNone/>
              <a:tabLst>
                <a:tab pos="1889125" algn="l"/>
              </a:tabLst>
            </a:pPr>
            <a:r>
              <a:rPr lang="en-US" sz="2600" dirty="0" smtClean="0">
                <a:latin typeface="Georgia" pitchFamily="18" charset="0"/>
              </a:rPr>
              <a:t>	</a:t>
            </a:r>
            <a:r>
              <a:rPr lang="en-US" sz="2600" dirty="0" smtClean="0">
                <a:solidFill>
                  <a:srgbClr val="C00000"/>
                </a:solidFill>
                <a:latin typeface="Georgia" pitchFamily="18" charset="0"/>
              </a:rPr>
              <a:t>Formosa (Taiwan</a:t>
            </a:r>
            <a:r>
              <a:rPr lang="en-US" sz="2600" dirty="0" smtClean="0">
                <a:solidFill>
                  <a:srgbClr val="C00000"/>
                </a:solidFill>
                <a:latin typeface="Georgia" pitchFamily="18" charset="0"/>
              </a:rPr>
              <a:t>) </a:t>
            </a:r>
            <a:r>
              <a:rPr lang="en-US" sz="2600" dirty="0" smtClean="0">
                <a:latin typeface="Georgia" pitchFamily="18" charset="0"/>
              </a:rPr>
              <a:t>and </a:t>
            </a:r>
            <a:r>
              <a:rPr lang="en-US" sz="2600" dirty="0" smtClean="0">
                <a:latin typeface="Georgia" pitchFamily="18" charset="0"/>
              </a:rPr>
              <a:t>set </a:t>
            </a:r>
          </a:p>
          <a:p>
            <a:pPr marL="273050" indent="-273050">
              <a:buNone/>
              <a:tabLst>
                <a:tab pos="1889125" algn="l"/>
              </a:tabLst>
            </a:pPr>
            <a:r>
              <a:rPr lang="en-US" sz="2600" dirty="0" smtClean="0">
                <a:latin typeface="Georgia" pitchFamily="18" charset="0"/>
              </a:rPr>
              <a:t>	up independent government </a:t>
            </a:r>
          </a:p>
          <a:p>
            <a:pPr marL="273050" indent="-273050">
              <a:buNone/>
              <a:tabLst>
                <a:tab pos="1889125" algn="l"/>
              </a:tabLst>
            </a:pPr>
            <a:r>
              <a:rPr lang="en-US" sz="2600" dirty="0" smtClean="0">
                <a:latin typeface="Georgia" pitchFamily="18" charset="0"/>
              </a:rPr>
              <a:t>	there.</a:t>
            </a:r>
          </a:p>
          <a:p>
            <a:pPr marL="273050" indent="-273050">
              <a:buNone/>
              <a:tabLst>
                <a:tab pos="1889125" algn="l"/>
              </a:tabLst>
            </a:pPr>
            <a:endParaRPr lang="en-US" sz="2600" dirty="0" smtClean="0">
              <a:latin typeface="Georgia" pitchFamily="18" charset="0"/>
            </a:endParaRPr>
          </a:p>
          <a:p>
            <a:pPr marL="273050" indent="-273050">
              <a:buFont typeface="Wingdings" pitchFamily="2" charset="2"/>
              <a:buChar char="§"/>
              <a:tabLst>
                <a:tab pos="1889125" algn="l"/>
              </a:tabLst>
            </a:pPr>
            <a:r>
              <a:rPr lang="en-US" sz="2600" i="1" dirty="0" smtClean="0">
                <a:solidFill>
                  <a:srgbClr val="C00000"/>
                </a:solidFill>
                <a:latin typeface="Georgia" pitchFamily="18" charset="0"/>
              </a:rPr>
              <a:t>Nationalist </a:t>
            </a:r>
            <a:r>
              <a:rPr lang="en-US" sz="2600" dirty="0" smtClean="0">
                <a:latin typeface="Georgia" pitchFamily="18" charset="0"/>
              </a:rPr>
              <a:t>China </a:t>
            </a:r>
            <a:r>
              <a:rPr lang="en-US" sz="2600" dirty="0" smtClean="0">
                <a:latin typeface="Georgia" pitchFamily="18" charset="0"/>
              </a:rPr>
              <a:t>was</a:t>
            </a:r>
          </a:p>
          <a:p>
            <a:pPr marL="273050" indent="-273050">
              <a:buNone/>
              <a:tabLst>
                <a:tab pos="1889125" algn="l"/>
              </a:tabLst>
            </a:pPr>
            <a:r>
              <a:rPr lang="en-US" sz="2600" b="1" dirty="0" smtClean="0">
                <a:latin typeface="Georgia" pitchFamily="18" charset="0"/>
              </a:rPr>
              <a:t>	</a:t>
            </a:r>
            <a:r>
              <a:rPr lang="en-US" sz="2600" dirty="0" smtClean="0">
                <a:latin typeface="Georgia" pitchFamily="18" charset="0"/>
              </a:rPr>
              <a:t>recognized by U.S. and other </a:t>
            </a:r>
          </a:p>
          <a:p>
            <a:pPr marL="273050" indent="-273050">
              <a:buNone/>
              <a:tabLst>
                <a:tab pos="1889125" algn="l"/>
              </a:tabLst>
            </a:pPr>
            <a:r>
              <a:rPr lang="en-US" sz="2600" dirty="0" smtClean="0">
                <a:latin typeface="Georgia" pitchFamily="18" charset="0"/>
              </a:rPr>
              <a:t>	Western powers (including </a:t>
            </a:r>
          </a:p>
          <a:p>
            <a:pPr marL="273050" indent="-273050">
              <a:buNone/>
              <a:tabLst>
                <a:tab pos="1889125" algn="l"/>
              </a:tabLst>
            </a:pPr>
            <a:r>
              <a:rPr lang="en-US" sz="2600" dirty="0" smtClean="0">
                <a:latin typeface="Georgia" pitchFamily="18" charset="0"/>
              </a:rPr>
              <a:t>	the U.N.)</a:t>
            </a:r>
            <a:endParaRPr lang="en-US" sz="2600" dirty="0">
              <a:latin typeface="Georgia" pitchFamily="18" charset="0"/>
            </a:endParaRPr>
          </a:p>
        </p:txBody>
      </p:sp>
      <p:pic>
        <p:nvPicPr>
          <p:cNvPr id="30728" name="Picture 8" descr="http://images.google.com/url?source=imgres&amp;ct=img&amp;q=http://i.telegraph.co.uk/telegraph/multimedia/archive/01389/Chiang-Kai-shek_1389064c.jpg&amp;usg=AFQjCNHBOySlRSEgqKVxZebejgQpgxSR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6183" y="4188232"/>
            <a:ext cx="3200400" cy="2003728"/>
          </a:xfrm>
          <a:prstGeom prst="rect">
            <a:avLst/>
          </a:prstGeom>
          <a:noFill/>
        </p:spPr>
      </p:pic>
      <p:pic>
        <p:nvPicPr>
          <p:cNvPr id="30722" name="Picture 2" descr="http://news.bbc.co.uk/nol/shared/spl/hi/asia_pac/04/taiwan_flashpoint/img/china_taiwan_map2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6183" y="989409"/>
            <a:ext cx="3200400" cy="3153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927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Georgia" pitchFamily="18" charset="0"/>
              </a:rPr>
              <a:t>Who’s Who in China’s Civil War and Revolution </a:t>
            </a: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(And How to Pronounce Their Names)</a:t>
            </a:r>
            <a:endParaRPr lang="en-US" sz="24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495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Sun Yixian</a:t>
            </a:r>
          </a:p>
          <a:p>
            <a:pPr algn="ctr"/>
            <a:r>
              <a:rPr lang="en-US" dirty="0" smtClean="0"/>
              <a:t>(Soon yee shyahn)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Formerly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Sun Yat-sen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638800"/>
            <a:ext cx="229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Leader of </a:t>
            </a:r>
            <a:r>
              <a:rPr lang="en-US" b="1" dirty="0" smtClean="0">
                <a:solidFill>
                  <a:srgbClr val="FF0000"/>
                </a:solidFill>
              </a:rPr>
              <a:t>Kuomintang</a:t>
            </a:r>
          </a:p>
          <a:p>
            <a:pPr algn="ctr"/>
            <a:r>
              <a:rPr lang="en-US" dirty="0" smtClean="0"/>
              <a:t>(Kwoh Mihn TANG)</a:t>
            </a:r>
          </a:p>
          <a:p>
            <a:pPr algn="ctr"/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38600" y="4495800"/>
            <a:ext cx="2089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Jiang Jieshi</a:t>
            </a:r>
          </a:p>
          <a:p>
            <a:pPr algn="ctr"/>
            <a:r>
              <a:rPr lang="en-US" dirty="0" smtClean="0"/>
              <a:t>(Jee-ahng  jee-shee)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Formerly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Chiang Kai-shek</a:t>
            </a:r>
          </a:p>
          <a:p>
            <a:pPr algn="ctr"/>
            <a:endParaRPr lang="en-US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5867400"/>
            <a:ext cx="226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Leader of </a:t>
            </a:r>
            <a:r>
              <a:rPr lang="en-US" b="1" dirty="0" smtClean="0">
                <a:solidFill>
                  <a:srgbClr val="FF0000"/>
                </a:solidFill>
              </a:rPr>
              <a:t>Nationalists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4495800"/>
            <a:ext cx="2062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Mao Zedong</a:t>
            </a:r>
          </a:p>
          <a:p>
            <a:pPr algn="ctr"/>
            <a:r>
              <a:rPr lang="en-US" dirty="0" smtClean="0"/>
              <a:t>(MOW Dzuh-dahng)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Formerly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Mao Tse Tung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5867400"/>
            <a:ext cx="231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Leader of </a:t>
            </a:r>
            <a:r>
              <a:rPr lang="en-US" b="1" dirty="0" smtClean="0">
                <a:solidFill>
                  <a:srgbClr val="FF0000"/>
                </a:solidFill>
              </a:rPr>
              <a:t>Communists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7346" name="Picture 2" descr="http://www.wpclipart.com/famous/political/Chiang_Kai-Sh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0"/>
            <a:ext cx="2002861" cy="2809876"/>
          </a:xfrm>
          <a:prstGeom prst="rect">
            <a:avLst/>
          </a:prstGeom>
          <a:noFill/>
        </p:spPr>
      </p:pic>
      <p:pic>
        <p:nvPicPr>
          <p:cNvPr id="57350" name="Picture 6" descr="http://www.ibobbycreek.com/blog/wp-content/uploads/2010/08/mao-zedong-mao-tse-t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524000"/>
            <a:ext cx="2188761" cy="2838450"/>
          </a:xfrm>
          <a:prstGeom prst="rect">
            <a:avLst/>
          </a:prstGeom>
          <a:noFill/>
        </p:spPr>
      </p:pic>
      <p:pic>
        <p:nvPicPr>
          <p:cNvPr id="57352" name="Picture 8" descr="http://www.larousse.fr/encyclopedie/data/images/13108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2117450" cy="28194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743200" y="1981200"/>
            <a:ext cx="1344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Kuomintang</a:t>
            </a:r>
          </a:p>
          <a:p>
            <a:pPr algn="ctr"/>
            <a:r>
              <a:rPr lang="en-US" b="1" dirty="0" smtClean="0"/>
              <a:t>=</a:t>
            </a:r>
          </a:p>
          <a:p>
            <a:pPr algn="ctr"/>
            <a:r>
              <a:rPr lang="en-US" b="1" dirty="0" smtClean="0"/>
              <a:t>Nationalists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b="1" dirty="0" smtClean="0">
                <a:latin typeface="Georgia" pitchFamily="18" charset="0"/>
              </a:rPr>
              <a:t>Early 1900s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China Ripe for Revolution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Georgia" pitchFamily="18" charset="0"/>
              </a:rPr>
              <a:t>China’s trade and resources 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controlled by</a:t>
            </a:r>
            <a:r>
              <a:rPr lang="en-US" sz="2600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foreigners</a:t>
            </a:r>
            <a:r>
              <a:rPr lang="en-US" sz="2600" dirty="0" smtClean="0">
                <a:latin typeface="Georgia" pitchFamily="18" charset="0"/>
              </a:rPr>
              <a:t>.</a:t>
            </a:r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endParaRPr lang="en-US" sz="1400" dirty="0" smtClean="0">
              <a:latin typeface="Georgia" pitchFamily="18" charset="0"/>
            </a:endParaRPr>
          </a:p>
          <a:p>
            <a:r>
              <a:rPr lang="en-US" sz="2600" dirty="0" smtClean="0">
                <a:latin typeface="Georgia" pitchFamily="18" charset="0"/>
              </a:rPr>
              <a:t>Chinese</a:t>
            </a:r>
            <a:r>
              <a:rPr lang="en-US" sz="2600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nationalists </a:t>
            </a:r>
            <a:r>
              <a:rPr lang="en-US" sz="2600" dirty="0" smtClean="0">
                <a:latin typeface="Georgia" pitchFamily="18" charset="0"/>
              </a:rPr>
              <a:t>pressed </a:t>
            </a:r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for modernization and wanted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to end humiliation of foreign 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control.</a:t>
            </a:r>
          </a:p>
          <a:p>
            <a:pPr>
              <a:buNone/>
            </a:pPr>
            <a:endParaRPr lang="en-US" sz="1400" dirty="0" smtClean="0">
              <a:latin typeface="Georgia" pitchFamily="18" charset="0"/>
            </a:endParaRPr>
          </a:p>
          <a:p>
            <a:r>
              <a:rPr lang="en-US" sz="2600" dirty="0" smtClean="0">
                <a:latin typeface="Georgia" pitchFamily="18" charset="0"/>
              </a:rPr>
              <a:t>Most prominent nationalist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group was the</a:t>
            </a:r>
            <a:r>
              <a:rPr lang="en-US" sz="2600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Kuomintang</a:t>
            </a:r>
            <a:endParaRPr lang="en-US" sz="26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Georgia" pitchFamily="18" charset="0"/>
              </a:rPr>
              <a:t>	or</a:t>
            </a:r>
            <a:r>
              <a:rPr lang="en-US" sz="2600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Nationalist </a:t>
            </a:r>
            <a:r>
              <a:rPr lang="en-US" sz="2600" dirty="0" smtClean="0">
                <a:latin typeface="Georgia" pitchFamily="18" charset="0"/>
              </a:rPr>
              <a:t>Party</a:t>
            </a:r>
            <a:r>
              <a:rPr lang="en-US" sz="26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endParaRPr lang="en-US" sz="1400" dirty="0" smtClean="0"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3509634" cy="34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b="1" dirty="0" smtClean="0">
                <a:latin typeface="Georgia" pitchFamily="18" charset="0"/>
              </a:rPr>
              <a:t>1912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Qing Dynasty Overthrown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The </a:t>
            </a:r>
            <a:r>
              <a:rPr lang="en-US" sz="2600" b="1" dirty="0" smtClean="0">
                <a:solidFill>
                  <a:srgbClr val="000000"/>
                </a:solidFill>
                <a:latin typeface="Georgia" pitchFamily="18" charset="0"/>
              </a:rPr>
              <a:t>Kuomintang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overthrew the Qing </a:t>
            </a:r>
          </a:p>
          <a:p>
            <a:pP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dynasty, which had ruled China since </a:t>
            </a:r>
          </a:p>
          <a:p>
            <a:pP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1644, and established a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republic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Kuomintang were led by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Sun </a:t>
            </a:r>
            <a:r>
              <a:rPr lang="en-US" sz="2800" dirty="0" err="1" smtClean="0">
                <a:solidFill>
                  <a:srgbClr val="000000"/>
                </a:solidFill>
                <a:latin typeface="Georgia" pitchFamily="18" charset="0"/>
              </a:rPr>
              <a:t>Yixian</a:t>
            </a: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Sun wanted a modern government based</a:t>
            </a:r>
          </a:p>
          <a:p>
            <a:pP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on “three principles of the people”:</a:t>
            </a:r>
          </a:p>
          <a:p>
            <a:pPr marL="574675" indent="0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</a:t>
            </a: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Nationalism (end of foreign control).</a:t>
            </a:r>
            <a:endParaRPr lang="en-US" sz="2200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574675" indent="0">
              <a:buFont typeface="Wingdings" pitchFamily="2" charset="2"/>
              <a:buChar char="Ø"/>
            </a:pP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 People’s rights (democracy).</a:t>
            </a:r>
          </a:p>
          <a:p>
            <a:pPr marL="574675" indent="0">
              <a:buFont typeface="Wingdings" pitchFamily="2" charset="2"/>
              <a:buChar char="Ø"/>
            </a:pP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 People’s livelihood (Economic security </a:t>
            </a:r>
          </a:p>
          <a:p>
            <a:pPr marL="574675" indent="0">
              <a:buNone/>
            </a:pPr>
            <a:r>
              <a:rPr lang="en-US" sz="2600" i="1" dirty="0" smtClean="0">
                <a:solidFill>
                  <a:srgbClr val="000000"/>
                </a:solidFill>
                <a:latin typeface="Georgia" pitchFamily="18" charset="0"/>
              </a:rPr>
              <a:t>	for all).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3449" y="4572000"/>
            <a:ext cx="22303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Sun </a:t>
            </a:r>
            <a:r>
              <a:rPr lang="en-US" sz="2000" b="1" dirty="0" err="1"/>
              <a:t>Yixian</a:t>
            </a:r>
            <a:endParaRPr lang="en-US" sz="2000" b="1" dirty="0"/>
          </a:p>
          <a:p>
            <a:pPr algn="ctr"/>
            <a:r>
              <a:rPr lang="en-US" sz="2000" dirty="0"/>
              <a:t>(Soon </a:t>
            </a:r>
            <a:r>
              <a:rPr lang="en-US" sz="2000" dirty="0" err="1"/>
              <a:t>yee</a:t>
            </a:r>
            <a:r>
              <a:rPr lang="en-US" sz="2000" dirty="0"/>
              <a:t> </a:t>
            </a:r>
            <a:r>
              <a:rPr lang="en-US" sz="2000" dirty="0" err="1"/>
              <a:t>shyahn</a:t>
            </a:r>
            <a:r>
              <a:rPr lang="en-US" sz="2000" dirty="0" smtClean="0"/>
              <a:t>)</a:t>
            </a:r>
            <a:endParaRPr lang="en-US" sz="2000" dirty="0"/>
          </a:p>
          <a:p>
            <a:pPr algn="ctr"/>
            <a:r>
              <a:rPr lang="en-US" sz="2000" b="1" dirty="0" smtClean="0"/>
              <a:t>“Father of Modern </a:t>
            </a:r>
          </a:p>
          <a:p>
            <a:pPr algn="ctr"/>
            <a:r>
              <a:rPr lang="en-US" sz="2000" b="1" dirty="0" smtClean="0"/>
              <a:t>China”</a:t>
            </a:r>
            <a:endParaRPr lang="en-US" sz="2000" b="1" dirty="0"/>
          </a:p>
        </p:txBody>
      </p:sp>
      <p:pic>
        <p:nvPicPr>
          <p:cNvPr id="40964" name="Picture 4" descr="http://4.bp.blogspot.com/_XWEfNilzWEs/SbDuaIVpIKI/AAAAAAAAA8c/T4nr2T4lmPc/s400/sun+yat+sen+newstodaynet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524000"/>
            <a:ext cx="203454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b="1" dirty="0" smtClean="0">
                <a:latin typeface="Georgia" pitchFamily="18" charset="0"/>
              </a:rPr>
              <a:t>1916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Civil War Breaks Out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5626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Sun gave up power after only six </a:t>
            </a:r>
          </a:p>
          <a:p>
            <a:pPr marL="342900" lvl="1" indent="-342900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weeks. Did not have the support</a:t>
            </a:r>
          </a:p>
          <a:p>
            <a:pPr marL="342900" lvl="1" indent="-342900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of the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military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and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couldn’t </a:t>
            </a:r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  <a:p>
            <a:pPr marL="342900" lvl="1" indent="-342900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    unify the country.</a:t>
            </a:r>
          </a:p>
          <a:p>
            <a:pPr marL="280988" lvl="1" indent="-280988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General </a:t>
            </a:r>
            <a:r>
              <a:rPr lang="en-US" sz="2600" b="1" dirty="0" smtClean="0">
                <a:solidFill>
                  <a:srgbClr val="000000"/>
                </a:solidFill>
                <a:latin typeface="Georgia" pitchFamily="18" charset="0"/>
              </a:rPr>
              <a:t>Yuan Shikai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succeeded </a:t>
            </a:r>
          </a:p>
          <a:p>
            <a:pPr marL="280988" lvl="1" indent="-280988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 Sun and ruled as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military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dictator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39725" lvl="1" indent="-339725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Local revolts against Yuan’s rule.</a:t>
            </a:r>
          </a:p>
          <a:p>
            <a:pPr marL="339725" lvl="1" indent="-339725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Civil war broke out after Yuan’s </a:t>
            </a:r>
          </a:p>
          <a:p>
            <a:pPr marL="339725" lvl="1" indent="-339725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death in 1916. </a:t>
            </a:r>
          </a:p>
          <a:p>
            <a:pPr marL="339725" lvl="1" indent="-339725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Local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warlords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divided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up China</a:t>
            </a:r>
          </a:p>
          <a:p>
            <a:pPr marL="339725" lvl="1" indent="-339725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as their armies terrorized the </a:t>
            </a:r>
          </a:p>
          <a:p>
            <a:pPr marL="339725" lvl="1" indent="-339725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countryside. Peasants suffered.</a:t>
            </a:r>
          </a:p>
          <a:p>
            <a:pPr marL="339725" lvl="1" indent="-339725">
              <a:buNone/>
            </a:pP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45058" name="Picture 2" descr="http://upload.wikimedia.org/wikipedia/commons/a/a5/Yuan_Shikai_in_unif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95400"/>
            <a:ext cx="2816444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8400" y="5181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General Yuan </a:t>
            </a:r>
            <a:r>
              <a:rPr lang="en-US" sz="2000" b="1" dirty="0" err="1" smtClean="0"/>
              <a:t>Shikai</a:t>
            </a:r>
            <a:endParaRPr lang="en-US" sz="2000" b="1" dirty="0" smtClean="0"/>
          </a:p>
          <a:p>
            <a:pPr algn="ctr"/>
            <a:r>
              <a:rPr lang="en-US" sz="2000" dirty="0" smtClean="0"/>
              <a:t>(</a:t>
            </a:r>
            <a:r>
              <a:rPr lang="en-US" sz="2000" dirty="0" err="1" smtClean="0"/>
              <a:t>yoo-ahyn</a:t>
            </a:r>
            <a:r>
              <a:rPr lang="en-US" sz="2000" dirty="0" smtClean="0"/>
              <a:t> </a:t>
            </a:r>
            <a:r>
              <a:rPr lang="en-US" sz="2000" dirty="0" err="1" smtClean="0"/>
              <a:t>shee-ky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Georgia" pitchFamily="18" charset="0"/>
              </a:rPr>
              <a:t>WW I Breeds Disillusionment in China</a:t>
            </a:r>
            <a:endParaRPr lang="en-US" sz="40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5626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600" dirty="0" smtClean="0">
                <a:latin typeface="Georgia" pitchFamily="18" charset="0"/>
              </a:rPr>
              <a:t>China joined war against Germany,</a:t>
            </a:r>
          </a:p>
          <a:p>
            <a:pPr marL="342900" lvl="1" indent="-342900">
              <a:buNone/>
            </a:pPr>
            <a:r>
              <a:rPr lang="en-US" sz="2600" dirty="0" smtClean="0">
                <a:latin typeface="Georgia" pitchFamily="18" charset="0"/>
              </a:rPr>
              <a:t>	mistakenly believing that grateful</a:t>
            </a:r>
          </a:p>
          <a:p>
            <a:pPr marL="342900" lvl="1" indent="-342900">
              <a:buNone/>
            </a:pPr>
            <a:r>
              <a:rPr lang="en-US" sz="2600" dirty="0" smtClean="0">
                <a:latin typeface="Georgia" pitchFamily="18" charset="0"/>
              </a:rPr>
              <a:t>	Allies would return control of China</a:t>
            </a:r>
          </a:p>
          <a:p>
            <a:pPr marL="342900" lvl="1" indent="-342900">
              <a:buNone/>
            </a:pPr>
            <a:r>
              <a:rPr lang="en-US" sz="2600" dirty="0" smtClean="0">
                <a:latin typeface="Georgia" pitchFamily="18" charset="0"/>
              </a:rPr>
              <a:t>	to the Chinese.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600" dirty="0" smtClean="0">
              <a:latin typeface="Georgia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600" dirty="0" smtClean="0">
                <a:latin typeface="Georgia" pitchFamily="18" charset="0"/>
              </a:rPr>
              <a:t>Allies gave Germany’s Asian colonies </a:t>
            </a:r>
          </a:p>
          <a:p>
            <a:pPr marL="342900" lvl="1" indent="-342900">
              <a:buNone/>
            </a:pPr>
            <a:r>
              <a:rPr lang="en-US" sz="2600" dirty="0" smtClean="0">
                <a:latin typeface="Georgia" pitchFamily="18" charset="0"/>
              </a:rPr>
              <a:t>	to Japan, not China, after the war.</a:t>
            </a:r>
          </a:p>
          <a:p>
            <a:pPr marL="342900" lvl="1" indent="-342900"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600" dirty="0" smtClean="0">
                <a:latin typeface="Georgia" pitchFamily="18" charset="0"/>
              </a:rPr>
              <a:t>Led to widespread protests against </a:t>
            </a:r>
          </a:p>
          <a:p>
            <a:pPr marL="342900" lvl="1" indent="-342900">
              <a:buNone/>
            </a:pPr>
            <a:r>
              <a:rPr lang="en-US" sz="2600" dirty="0" smtClean="0">
                <a:latin typeface="Georgia" pitchFamily="18" charset="0"/>
              </a:rPr>
              <a:t>	Treaty of Versailles and European</a:t>
            </a:r>
          </a:p>
          <a:p>
            <a:pPr marL="342900" lvl="1" indent="-342900">
              <a:buNone/>
            </a:pPr>
            <a:r>
              <a:rPr lang="en-US" sz="2600" dirty="0" smtClean="0">
                <a:latin typeface="Georgia" pitchFamily="18" charset="0"/>
              </a:rPr>
              <a:t>	imperialists.</a:t>
            </a:r>
          </a:p>
          <a:p>
            <a:pPr marL="342900" lvl="1" indent="-342900"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342900" lvl="1" indent="-342900">
              <a:buNone/>
            </a:pPr>
            <a:endParaRPr lang="en-US" sz="2600" dirty="0" smtClean="0"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6040" y="1219200"/>
            <a:ext cx="2607391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78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smtClean="0">
                <a:latin typeface="Georgia" pitchFamily="18" charset="0"/>
              </a:rPr>
              <a:t>1919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The May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 4</a:t>
            </a:r>
            <a:r>
              <a:rPr lang="en-US" sz="3600" baseline="30000" dirty="0" smtClean="0">
                <a:solidFill>
                  <a:srgbClr val="C00000"/>
                </a:solidFill>
                <a:latin typeface="Georgia" pitchFamily="18" charset="0"/>
              </a:rPr>
              <a:t>th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 Movement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6375"/>
            <a:ext cx="8229600" cy="51054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Student outrage over China’s</a:t>
            </a:r>
          </a:p>
          <a:p>
            <a:pP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treatment under Treaty of</a:t>
            </a:r>
          </a:p>
          <a:p>
            <a:pP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Versailles led to widespread</a:t>
            </a:r>
          </a:p>
          <a:p>
            <a:pP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protests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None/>
            </a:pPr>
            <a:endParaRPr lang="en-US" sz="1000" dirty="0" smtClean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Many young Chinese turned</a:t>
            </a:r>
          </a:p>
          <a:p>
            <a:pP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against Western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democracy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and embraced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communism</a:t>
            </a: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en-US" sz="26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   as a better  model for social </a:t>
            </a:r>
          </a:p>
          <a:p>
            <a:pPr>
              <a:buNone/>
            </a:pPr>
            <a:r>
              <a:rPr lang="en-US" sz="26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   and economic change</a:t>
            </a:r>
            <a:r>
              <a:rPr lang="en-US" sz="2600" dirty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    </a:t>
            </a:r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46082" name="Picture 2" descr="http://t0.gstatic.com/images?q=tbn:ANd9GcR5F8v8bXdyEaumU0vvfdYa9Oxu8aGPVI6b0hQFQLWkqox56qB9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373" y="3765995"/>
            <a:ext cx="3322320" cy="2488534"/>
          </a:xfrm>
          <a:prstGeom prst="rect">
            <a:avLst/>
          </a:prstGeom>
          <a:noFill/>
        </p:spPr>
      </p:pic>
      <p:pic>
        <p:nvPicPr>
          <p:cNvPr id="1026" name="Picture 2" descr="http://chineseposters.net/images/e15-57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373" y="1499204"/>
            <a:ext cx="3322320" cy="22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b="1" dirty="0" smtClean="0">
                <a:latin typeface="Georgia" pitchFamily="18" charset="0"/>
              </a:rPr>
              <a:t>1921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The Communist Party Formed in China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China’s Communist Party formed</a:t>
            </a:r>
          </a:p>
          <a:p>
            <a:pPr marL="341313" indent="-341313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 in 1921.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Mao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Zedong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was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one </a:t>
            </a:r>
          </a:p>
          <a:p>
            <a:pPr marL="341313" indent="-341313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    of its founders.</a:t>
            </a:r>
          </a:p>
          <a:p>
            <a:pPr>
              <a:buNone/>
            </a:pPr>
            <a:endParaRPr lang="en-US" sz="10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39725" lvl="1" indent="-339725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Western democracies refusal to aid </a:t>
            </a:r>
          </a:p>
          <a:p>
            <a:pPr marL="339725" lvl="1" indent="-339725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Sun </a:t>
            </a:r>
            <a:r>
              <a:rPr lang="en-US" sz="2600" dirty="0" err="1" smtClean="0">
                <a:solidFill>
                  <a:srgbClr val="000000"/>
                </a:solidFill>
                <a:latin typeface="Georgia" pitchFamily="18" charset="0"/>
              </a:rPr>
              <a:t>Yixian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,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which led him to seek </a:t>
            </a:r>
          </a:p>
          <a:p>
            <a:pPr marL="339725" lvl="1" indent="-339725">
              <a:buNone/>
            </a:pPr>
            <a:r>
              <a:rPr lang="en-US" sz="2600" dirty="0">
                <a:solidFill>
                  <a:srgbClr val="000000"/>
                </a:solidFill>
                <a:latin typeface="Georgia" pitchFamily="18" charset="0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Soviet support and ally with China’s</a:t>
            </a:r>
          </a:p>
          <a:p>
            <a:pPr marL="339725" lvl="1" indent="-339725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communists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39725" lvl="1" indent="-339725">
              <a:buNone/>
            </a:pPr>
            <a:endParaRPr lang="en-US" sz="10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39725" lvl="1" indent="-339725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Lenin sent military aid and advisors</a:t>
            </a:r>
          </a:p>
          <a:p>
            <a:pPr marL="339725" lvl="1" indent="-339725">
              <a:buNone/>
            </a:pP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	in return for what?</a:t>
            </a:r>
          </a:p>
          <a:p>
            <a:pPr marL="339725" lvl="1" indent="-339725">
              <a:buNone/>
            </a:pPr>
            <a:r>
              <a:rPr lang="en-US" sz="26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  Chinese communists being allowed to </a:t>
            </a:r>
          </a:p>
          <a:p>
            <a:pPr marL="339725" lvl="1" indent="-339725">
              <a:buNone/>
            </a:pPr>
            <a:r>
              <a:rPr lang="en-US" sz="26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Georgia" pitchFamily="18" charset="0"/>
              </a:rPr>
              <a:t>   join Kuomintang .</a:t>
            </a:r>
          </a:p>
          <a:p>
            <a:pPr>
              <a:buNone/>
            </a:pPr>
            <a:endParaRPr lang="en-US" sz="2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47106" name="Picture 2" descr="http://yanxishan.files.wordpress.com/2007/05/mao-zedon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574" y="1447800"/>
            <a:ext cx="2497326" cy="3486366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 rot="1309577">
            <a:off x="5770024" y="2485443"/>
            <a:ext cx="978408" cy="4846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3944</TotalTime>
  <Words>1280</Words>
  <Application>Microsoft Office PowerPoint</Application>
  <PresentationFormat>On-screen Show (4:3)</PresentationFormat>
  <Paragraphs>295</Paragraphs>
  <Slides>28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Module</vt:lpstr>
      <vt:lpstr> Unit V  </vt:lpstr>
      <vt:lpstr>Slide 2</vt:lpstr>
      <vt:lpstr>Who’s Who in China’s Civil War and Revolution (And How to Pronounce Their Names)</vt:lpstr>
      <vt:lpstr>Early 1900s China Ripe for Revolution</vt:lpstr>
      <vt:lpstr>1912 Qing Dynasty Overthrown</vt:lpstr>
      <vt:lpstr>1916 Civil War Breaks Out</vt:lpstr>
      <vt:lpstr> WW I Breeds Disillusionment in China</vt:lpstr>
      <vt:lpstr>1919 The May 4th Movement</vt:lpstr>
      <vt:lpstr>1921 The Communist Party Formed in China</vt:lpstr>
      <vt:lpstr>Nationalists Turn on Communists</vt:lpstr>
      <vt:lpstr>1927  The Shanghai Massacre</vt:lpstr>
      <vt:lpstr>1927  The Shanghai Massacre</vt:lpstr>
      <vt:lpstr>1928 Nationalists Gain Control But Lose Support</vt:lpstr>
      <vt:lpstr>1930 Civil War: Communists vs. Nationalists</vt:lpstr>
      <vt:lpstr>1934-1935 The “Long March”</vt:lpstr>
      <vt:lpstr>Slide 16</vt:lpstr>
      <vt:lpstr>Mao Zedong on the Long March </vt:lpstr>
      <vt:lpstr>Slide 18</vt:lpstr>
      <vt:lpstr>The Long March</vt:lpstr>
      <vt:lpstr>1931 Japan’s Invasion of Manchuria</vt:lpstr>
      <vt:lpstr>1937 Japan Invades China. WWII Begins</vt:lpstr>
      <vt:lpstr>Nationalists vs. Communists</vt:lpstr>
      <vt:lpstr>U.S. Support for Nationalists</vt:lpstr>
      <vt:lpstr>Slide 24</vt:lpstr>
      <vt:lpstr>1949 Mao Proclaiming People’s Republic of China After Communist Victory</vt:lpstr>
      <vt:lpstr>1949 Establishment of Communist China</vt:lpstr>
      <vt:lpstr>“Red China”</vt:lpstr>
      <vt:lpstr>1949 Nationalist’s Flee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 Between Years</dc:title>
  <dc:creator>SBLAKE</dc:creator>
  <cp:lastModifiedBy>Michael Brown</cp:lastModifiedBy>
  <cp:revision>324</cp:revision>
  <cp:lastPrinted>2013-05-08T11:44:34Z</cp:lastPrinted>
  <dcterms:created xsi:type="dcterms:W3CDTF">2015-12-15T01:47:10Z</dcterms:created>
  <dcterms:modified xsi:type="dcterms:W3CDTF">2015-12-15T04:12:23Z</dcterms:modified>
</cp:coreProperties>
</file>